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0"/>
  </p:notesMasterIdLst>
  <p:handoutMasterIdLst>
    <p:handoutMasterId r:id="rId21"/>
  </p:handoutMasterIdLst>
  <p:sldIdLst>
    <p:sldId id="334" r:id="rId5"/>
    <p:sldId id="335" r:id="rId6"/>
    <p:sldId id="278" r:id="rId7"/>
    <p:sldId id="303" r:id="rId8"/>
    <p:sldId id="296" r:id="rId9"/>
    <p:sldId id="315" r:id="rId10"/>
    <p:sldId id="305" r:id="rId11"/>
    <p:sldId id="338" r:id="rId12"/>
    <p:sldId id="340" r:id="rId13"/>
    <p:sldId id="298" r:id="rId14"/>
    <p:sldId id="310" r:id="rId15"/>
    <p:sldId id="337" r:id="rId16"/>
    <p:sldId id="263" r:id="rId17"/>
    <p:sldId id="336"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85A00-4BB8-53D8-926D-6F5D3E1A27D4}" name="Keri Eltgroth" initials="KE" userId="S::keltgroth@carleycorp.com::94f608e2-9dd0-45ea-9b5b-aaa5a88a9b94" providerId="AD"/>
  <p188:author id="{38982F05-B480-B440-5775-B7723935FEFA}" name="Lindsay, Mary [USA]" initials="LM" userId="S::633783@bah.com::80b06d32-e96d-47e0-b0a2-2981c6813e94" providerId="AD"/>
  <p188:author id="{E626CF1C-9CF6-5A50-A53D-FA69284A8C80}" name="Pace, Frank John Jr CPO USN CNO (USA)" initials="FJP" userId="Pace, Frank John Jr CPO USN CNO (USA)" providerId="None"/>
  <p188:author id="{2E114863-3E1E-79FB-67EF-E9BDA1BEB96D}" name="Bishop, Katelyn (Mindbank)" initials="BK" userId="S::853459@bah.com::ddda5533-33a4-449c-a3d5-26222d358b30" providerId="AD"/>
  <p188:author id="{0526106E-9075-AA7B-DAF9-6BF3F34D6975}" name="Christina Metzler" initials="CM" userId="S::cmetzler@carleycorp.com::c1ffe628-3861-4780-8ca1-f0a54b5f1e8f" providerId="AD"/>
  <p188:author id="{0C39D574-1E94-A75D-3F88-1B4B673AB541}" name="Van Thomas" initials="VT" userId="Van Thomas" providerId="None"/>
  <p188:author id="{93AAE0CA-A165-2C9F-48B6-3BEA515C3F37}" name="Michael Infinger" initials="MI" userId="S::minfinger@carleycorp.com::bac5e6d8-6891-4b2e-a252-ea2add64dea0" providerId="AD"/>
  <p188:author id="{FE3F6BEB-0894-9517-DAD4-C0FE6C95C1A3}" name="Kenneth McGuffee" initials="KM" userId="S::kmcguffee@carleycorp.com::aa961554-3835-426f-aa32-373b4c80e3bf" providerId="AD"/>
  <p188:author id="{ABEFD6ED-49D2-6454-FB34-C80F58E46FE8}" name="DiGangi, Holly [USA]" initials="HD" userId="S::624189@bah.com::2dc1fcc0-a0f4-4b22-b684-8278b3c46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92A"/>
    <a:srgbClr val="002F4E"/>
    <a:srgbClr val="022A3A"/>
    <a:srgbClr val="012A39"/>
    <a:srgbClr val="13456B"/>
    <a:srgbClr val="00293A"/>
    <a:srgbClr val="00283A"/>
    <a:srgbClr val="006892"/>
    <a:srgbClr val="1D62B5"/>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3135D-34A8-42D9-92D9-02877FA1E768}" v="3" dt="2026-05-27T18:36:14.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479" autoAdjust="0"/>
  </p:normalViewPr>
  <p:slideViewPr>
    <p:cSldViewPr snapToGrid="0">
      <p:cViewPr varScale="1">
        <p:scale>
          <a:sx n="46" d="100"/>
          <a:sy n="46" d="100"/>
        </p:scale>
        <p:origin x="1424"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os, Kristina M CTR (USA)" userId="cbcfea8c-72d0-4d43-b346-16bbadf4c5f9" providerId="ADAL" clId="{3945DF83-80D7-42DA-9E57-49F21792E717}"/>
    <pc:docChg chg="modSld">
      <pc:chgData name="Rios, Kristina M CTR (USA)" userId="cbcfea8c-72d0-4d43-b346-16bbadf4c5f9" providerId="ADAL" clId="{3945DF83-80D7-42DA-9E57-49F21792E717}" dt="2026-05-27T18:35:36.441" v="1" actId="13244"/>
      <pc:docMkLst>
        <pc:docMk/>
      </pc:docMkLst>
      <pc:sldChg chg="modSp mod">
        <pc:chgData name="Rios, Kristina M CTR (USA)" userId="cbcfea8c-72d0-4d43-b346-16bbadf4c5f9" providerId="ADAL" clId="{3945DF83-80D7-42DA-9E57-49F21792E717}" dt="2026-05-27T18:35:36.441" v="1" actId="13244"/>
        <pc:sldMkLst>
          <pc:docMk/>
          <pc:sldMk cId="161857431" sldId="315"/>
        </pc:sldMkLst>
        <pc:spChg chg="ord">
          <ac:chgData name="Rios, Kristina M CTR (USA)" userId="cbcfea8c-72d0-4d43-b346-16bbadf4c5f9" providerId="ADAL" clId="{3945DF83-80D7-42DA-9E57-49F21792E717}" dt="2026-05-27T18:35:36.441" v="1" actId="13244"/>
          <ac:spMkLst>
            <pc:docMk/>
            <pc:sldMk cId="161857431" sldId="315"/>
            <ac:spMk id="2" creationId="{004E0F87-6CED-B051-69A4-8F2443256390}"/>
          </ac:spMkLst>
        </pc:spChg>
        <pc:spChg chg="ord">
          <ac:chgData name="Rios, Kristina M CTR (USA)" userId="cbcfea8c-72d0-4d43-b346-16bbadf4c5f9" providerId="ADAL" clId="{3945DF83-80D7-42DA-9E57-49F21792E717}" dt="2026-05-27T18:35:34.561" v="0" actId="13244"/>
          <ac:spMkLst>
            <pc:docMk/>
            <pc:sldMk cId="161857431" sldId="315"/>
            <ac:spMk id="3" creationId="{BE141D68-2F55-124D-9A85-AC1E940869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5B768-2737-4547-BAEE-0C4CD571E566}" type="datetimeFigureOut">
              <a:rPr lang="en-US" smtClean="0"/>
              <a:t>5/27/2026</a:t>
            </a:fld>
            <a:endParaRPr lang="en-US"/>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3A624-1232-4E92-949B-0F831D1377F6}"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a:effectLst/>
                <a:latin typeface="+mn-lt"/>
                <a:ea typeface="Calibri" panose="020F0502020204030204" pitchFamily="34" charset="0"/>
              </a:rPr>
              <a:t>Topic: Flexible Thinking</a:t>
            </a:r>
          </a:p>
          <a:p>
            <a:pPr marL="0" marR="0">
              <a:spcBef>
                <a:spcPts val="0"/>
              </a:spcBef>
              <a:spcAft>
                <a:spcPts val="0"/>
              </a:spcAft>
            </a:pPr>
            <a:r>
              <a:rPr lang="en-US" sz="1400">
                <a:effectLst/>
                <a:latin typeface="+mn-lt"/>
                <a:ea typeface="Calibri" panose="020F0502020204030204" pitchFamily="34" charset="0"/>
              </a:rPr>
              <a:t>Time: 30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mn-lt"/>
                <a:ea typeface="Calibri" panose="020F0502020204030204" pitchFamily="34" charset="0"/>
              </a:rPr>
              <a:t>Purpose of training evolution: </a:t>
            </a:r>
            <a:r>
              <a:rPr lang="en-US" sz="1400" b="0" i="0">
                <a:latin typeface="+mn-lt"/>
                <a:cs typeface="Segoe UI" panose="020B0502040204020203" pitchFamily="34" charset="0"/>
              </a:rPr>
              <a:t>Sailors will explore the concept of flexible thinking and its role in navigating challenging situations effectively.</a:t>
            </a:r>
            <a:endParaRPr lang="en-US" sz="1400" i="0">
              <a:effectLst/>
              <a:latin typeface="+mn-lt"/>
              <a:ea typeface="Calibri" panose="020F0502020204030204" pitchFamily="34" charset="0"/>
            </a:endParaRPr>
          </a:p>
          <a:p>
            <a:pPr marL="0" marR="0">
              <a:spcBef>
                <a:spcPts val="0"/>
              </a:spcBef>
              <a:spcAft>
                <a:spcPts val="0"/>
              </a:spcAft>
            </a:pPr>
            <a:r>
              <a:rPr lang="en-US" sz="1400" i="0">
                <a:effectLst/>
                <a:latin typeface="+mn-lt"/>
                <a:ea typeface="Calibri" panose="020F0502020204030204" pitchFamily="34" charset="0"/>
              </a:rPr>
              <a:t>Expected outcome of training evolution: </a:t>
            </a:r>
            <a:r>
              <a:rPr lang="en-US" sz="1400" b="0" i="0">
                <a:latin typeface="+mn-lt"/>
                <a:cs typeface="Segoe UI" panose="020B0502040204020203" pitchFamily="34" charset="0"/>
              </a:rPr>
              <a:t>Sailors will learn practical flexible thinking tools to identify and reframe unhelpful thoughts.</a:t>
            </a:r>
            <a:endParaRPr lang="en-US" sz="1400" i="0">
              <a:effectLst/>
              <a:latin typeface="+mn-lt"/>
              <a:ea typeface="Calibri" panose="020F0502020204030204" pitchFamily="34" charset="0"/>
            </a:endParaRPr>
          </a:p>
          <a:p>
            <a:pPr marL="0" marR="0">
              <a:spcBef>
                <a:spcPts val="0"/>
              </a:spcBef>
              <a:spcAft>
                <a:spcPts val="0"/>
              </a:spcAft>
            </a:pPr>
            <a:r>
              <a:rPr lang="en-US" sz="140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a:latin typeface="+mn-lt"/>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b="0" i="1">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Establish credibility.</a:t>
            </a:r>
            <a:endParaRPr lang="en-US" sz="1400">
              <a:effectLst/>
              <a:latin typeface="+mn-lt"/>
              <a:ea typeface="Calibri" panose="020F0502020204030204" pitchFamily="34" charset="0"/>
            </a:endParaRPr>
          </a:p>
          <a:p>
            <a:pPr marL="0" marR="0">
              <a:spcBef>
                <a:spcPts val="0"/>
              </a:spcBef>
              <a:spcAft>
                <a:spcPts val="0"/>
              </a:spcAft>
            </a:pPr>
            <a:r>
              <a:rPr lang="en-US" sz="1400" b="1">
                <a:effectLst/>
                <a:latin typeface="+mn-lt"/>
                <a:ea typeface="Calibri" panose="020F0502020204030204" pitchFamily="34" charset="0"/>
              </a:rPr>
              <a:t>Facilitator Instructions:</a:t>
            </a:r>
            <a:endParaRPr lang="en-US" sz="140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a:effectLst/>
                <a:latin typeface="+mn-lt"/>
                <a:ea typeface="Times New Roman" panose="02020603050405020304" pitchFamily="18" charset="0"/>
              </a:rPr>
              <a:t>Best practice: Use the slide to develop interest in the subject matter. </a:t>
            </a:r>
            <a:r>
              <a:rPr lang="en-US" sz="1400" b="1" i="0">
                <a:effectLst/>
                <a:latin typeface="+mn-lt"/>
                <a:ea typeface="Times New Roman" panose="02020603050405020304" pitchFamily="18" charset="0"/>
              </a:rPr>
              <a:t>Do not </a:t>
            </a:r>
            <a:r>
              <a:rPr lang="en-US" sz="1400" i="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a:effectLst/>
                <a:latin typeface="+mn-lt"/>
                <a:ea typeface="Times New Roman" panose="02020603050405020304" pitchFamily="18" charset="0"/>
                <a:cs typeface="+mn-cs"/>
              </a:rPr>
              <a:t>Best practice: Use the Slide Show view to ensure the Facilitator notes are viewable.</a:t>
            </a:r>
            <a:endParaRPr lang="en-US" sz="1400" i="0" kern="120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a:latin typeface="+mn-lt"/>
                <a:ea typeface="+mn-ea"/>
                <a:cs typeface="+mn-cs"/>
              </a:rPr>
              <a:t>The Facilitator notes are divided into general instructions for Facilitator Actions (mechanics of facilitation) and the Facilitator Content (</a:t>
            </a:r>
            <a:r>
              <a:rPr lang="en-US" sz="1400" b="0" i="1" kern="1200">
                <a:latin typeface="+mn-lt"/>
                <a:ea typeface="+mn-ea"/>
                <a:cs typeface="+mn-cs"/>
              </a:rPr>
              <a:t>Inform</a:t>
            </a:r>
            <a:r>
              <a:rPr lang="en-US" sz="1400" b="0" i="0" kern="1200">
                <a:latin typeface="+mn-lt"/>
                <a:ea typeface="+mn-ea"/>
                <a:cs typeface="+mn-cs"/>
              </a:rPr>
              <a:t>, </a:t>
            </a:r>
            <a:r>
              <a:rPr lang="en-US" sz="1400" b="0" i="1" kern="1200">
                <a:latin typeface="+mn-lt"/>
                <a:ea typeface="+mn-ea"/>
                <a:cs typeface="+mn-cs"/>
              </a:rPr>
              <a:t>Discuss</a:t>
            </a:r>
            <a:r>
              <a:rPr lang="en-US" sz="1400" b="0" i="0" kern="1200">
                <a:latin typeface="+mn-lt"/>
                <a:ea typeface="+mn-ea"/>
                <a:cs typeface="+mn-cs"/>
              </a:rPr>
              <a:t>, </a:t>
            </a:r>
            <a:r>
              <a:rPr lang="en-US" sz="1400" b="0" i="1" kern="1200">
                <a:latin typeface="+mn-lt"/>
                <a:ea typeface="+mn-ea"/>
                <a:cs typeface="+mn-cs"/>
              </a:rPr>
              <a:t>Perform</a:t>
            </a:r>
            <a:r>
              <a:rPr lang="en-US" sz="1400" b="0" i="0" kern="1200">
                <a:latin typeface="+mn-lt"/>
                <a:ea typeface="+mn-ea"/>
                <a:cs typeface="+mn-cs"/>
              </a:rPr>
              <a:t>, and </a:t>
            </a:r>
            <a:r>
              <a:rPr lang="en-US" sz="1400" b="0" i="1" kern="1200">
                <a:latin typeface="+mn-lt"/>
                <a:ea typeface="+mn-ea"/>
                <a:cs typeface="+mn-cs"/>
              </a:rPr>
              <a:t>Reference</a:t>
            </a:r>
            <a:r>
              <a:rPr lang="en-US" sz="1400" b="0" i="0" kern="120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a:effectLst/>
                <a:latin typeface="+mn-lt"/>
                <a:ea typeface="Times New Roman" panose="02020603050405020304" pitchFamily="18" charset="0"/>
                <a:cs typeface="+mn-cs"/>
              </a:rPr>
              <a:t>Best practice for </a:t>
            </a:r>
            <a:r>
              <a:rPr lang="en-US" sz="1400" i="1" kern="1200">
                <a:effectLst/>
                <a:latin typeface="+mn-lt"/>
                <a:ea typeface="Times New Roman" panose="02020603050405020304" pitchFamily="18" charset="0"/>
                <a:cs typeface="+mn-cs"/>
              </a:rPr>
              <a:t>Inform</a:t>
            </a:r>
            <a:r>
              <a:rPr lang="en-US" sz="1400" i="0" kern="120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a:effectLst/>
                <a:latin typeface="+mn-lt"/>
                <a:ea typeface="Times New Roman" panose="02020603050405020304" pitchFamily="18" charset="0"/>
                <a:cs typeface="+mn-cs"/>
              </a:rPr>
              <a:t>Best practice for </a:t>
            </a:r>
            <a:r>
              <a:rPr lang="en-US" sz="1400" i="1" kern="1200">
                <a:effectLst/>
                <a:latin typeface="+mn-lt"/>
                <a:ea typeface="Times New Roman" panose="02020603050405020304" pitchFamily="18" charset="0"/>
                <a:cs typeface="+mn-cs"/>
              </a:rPr>
              <a:t>Discuss</a:t>
            </a:r>
            <a:r>
              <a:rPr lang="en-US" sz="1400" i="0" kern="120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a:effectLst/>
                <a:latin typeface="+mn-lt"/>
                <a:ea typeface="Times New Roman" panose="02020603050405020304" pitchFamily="18" charset="0"/>
                <a:cs typeface="+mn-cs"/>
              </a:rPr>
              <a:t>Best practice for </a:t>
            </a:r>
            <a:r>
              <a:rPr lang="en-US" sz="1400" i="1" kern="1200">
                <a:effectLst/>
                <a:latin typeface="+mn-lt"/>
                <a:ea typeface="Times New Roman" panose="02020603050405020304" pitchFamily="18" charset="0"/>
                <a:cs typeface="+mn-cs"/>
              </a:rPr>
              <a:t>Perform</a:t>
            </a:r>
            <a:r>
              <a:rPr lang="en-US" sz="1400" i="0" kern="120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a:effectLst/>
                <a:latin typeface="+mn-lt"/>
                <a:ea typeface="Calibri" panose="020F0502020204030204" pitchFamily="34" charset="0"/>
                <a:cs typeface="+mn-cs"/>
              </a:rPr>
              <a:t>Best practice for </a:t>
            </a:r>
            <a:r>
              <a:rPr lang="en-US" sz="1400" i="1" kern="1200">
                <a:effectLst/>
                <a:latin typeface="+mn-lt"/>
                <a:ea typeface="Calibri" panose="020F0502020204030204" pitchFamily="34" charset="0"/>
                <a:cs typeface="+mn-cs"/>
              </a:rPr>
              <a:t>Reference</a:t>
            </a:r>
            <a:r>
              <a:rPr lang="en-US" sz="1400" i="0" kern="1200">
                <a:effectLst/>
                <a:latin typeface="+mn-lt"/>
                <a:ea typeface="Calibri" panose="020F0502020204030204" pitchFamily="34" charset="0"/>
                <a:cs typeface="+mn-cs"/>
              </a:rPr>
              <a:t>: This is for Facilitator use only.</a:t>
            </a:r>
            <a:endParaRPr lang="en-US" sz="1400" b="0" i="1"/>
          </a:p>
          <a:p>
            <a:pPr marL="0" marR="0">
              <a:spcBef>
                <a:spcPts val="0"/>
              </a:spcBef>
              <a:spcAft>
                <a:spcPts val="0"/>
              </a:spcAft>
            </a:pPr>
            <a:endParaRPr lang="en-US" sz="1400" i="0" kern="1200">
              <a:effectLst/>
              <a:latin typeface="+mn-lt"/>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a:latin typeface="+mn-lt"/>
              </a:rPr>
              <a:t>Discuss how graphic relates to topic.</a:t>
            </a:r>
          </a:p>
          <a:p>
            <a:pPr marL="171450" indent="-171450">
              <a:buFont typeface="Arial" panose="020B0604020202020204" pitchFamily="34" charset="0"/>
              <a:buChar char="•"/>
            </a:pPr>
            <a:r>
              <a:rPr lang="en-US" sz="1400" b="0" i="1">
                <a:latin typeface="+mn-lt"/>
              </a:rPr>
              <a:t>Navigate to the YouTube path provided. </a:t>
            </a:r>
          </a:p>
          <a:p>
            <a:pPr marL="171450" indent="-171450">
              <a:buFont typeface="Arial" panose="020B0604020202020204" pitchFamily="34" charset="0"/>
              <a:buChar char="•"/>
            </a:pPr>
            <a:r>
              <a:rPr lang="en-US" sz="1400" b="0" i="1">
                <a:latin typeface="+mn-lt"/>
              </a:rPr>
              <a:t>Monitor </a:t>
            </a:r>
            <a:r>
              <a:rPr lang="en-US" sz="1400" i="1">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Facilitator Content:</a:t>
            </a:r>
          </a:p>
          <a:p>
            <a:r>
              <a:rPr lang="en-US" sz="1400" i="1">
                <a:latin typeface="+mn-lt"/>
              </a:rPr>
              <a:t>Reference Path: </a:t>
            </a:r>
          </a:p>
          <a:p>
            <a:r>
              <a:rPr lang="en-US" sz="1400" b="0" i="0">
                <a:effectLst/>
              </a:rPr>
              <a:t>Sentis. “Neuroplasticity.” Educational video, 2:03. </a:t>
            </a:r>
            <a:r>
              <a:rPr lang="en-US" sz="1400" u="none" strike="noStrike" kern="1200">
                <a:effectLst/>
              </a:rPr>
              <a:t>https://www.youtube.com/watch?v=ELpfYCZa87g</a:t>
            </a:r>
            <a:endParaRPr lang="en-US" sz="1400" b="0" i="0"/>
          </a:p>
          <a:p>
            <a:r>
              <a:rPr lang="en-US" sz="1400" i="1">
                <a:latin typeface="+mn-lt"/>
              </a:rPr>
              <a:t>Inform:</a:t>
            </a:r>
          </a:p>
          <a:p>
            <a:r>
              <a:rPr lang="en-US" sz="1400" i="0">
                <a:latin typeface="+mn-lt"/>
              </a:rPr>
              <a:t>This video explains how neuroplasticity identifies, challenges, and reshapes unhelpful thought patterns in our brain.</a:t>
            </a:r>
          </a:p>
          <a:p>
            <a:r>
              <a:rPr lang="en-US" sz="1400" i="1">
                <a:latin typeface="+mn-lt"/>
              </a:rPr>
              <a:t>Discuss:</a:t>
            </a:r>
          </a:p>
          <a:p>
            <a:pPr marL="171450" indent="-171450">
              <a:buFont typeface="Arial" panose="020B0604020202020204" pitchFamily="34" charset="0"/>
              <a:buChar char="•"/>
            </a:pPr>
            <a:r>
              <a:rPr lang="en-US" sz="1400" i="0">
                <a:latin typeface="+mn-lt"/>
              </a:rPr>
              <a:t>What are your reactions to this video?</a:t>
            </a:r>
          </a:p>
          <a:p>
            <a:pPr marL="171450" indent="-171450">
              <a:buFont typeface="Arial" panose="020B0604020202020204" pitchFamily="34" charset="0"/>
              <a:buChar char="•"/>
            </a:pPr>
            <a:r>
              <a:rPr lang="en-US" sz="1400" i="0">
                <a:latin typeface="+mn-lt"/>
              </a:rPr>
              <a:t>Is it news to you that an old dog can learn new tricks?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a:latin typeface="+mn-lt"/>
                <a:cs typeface="Segoe UI" panose="020B0502040204020203" pitchFamily="34" charset="0"/>
              </a:rPr>
              <a:t>How can you apply the concepts in this video to your everyday life?</a:t>
            </a:r>
          </a:p>
        </p:txBody>
      </p:sp>
      <p:sp>
        <p:nvSpPr>
          <p:cNvPr id="4" name="Slide Number Placeholder 3"/>
          <p:cNvSpPr>
            <a:spLocks noGrp="1"/>
          </p:cNvSpPr>
          <p:nvPr>
            <p:ph type="sldNum" sz="quarter" idx="5"/>
          </p:nvPr>
        </p:nvSpPr>
        <p:spPr/>
        <p:txBody>
          <a:bodyPr/>
          <a:lstStyle/>
          <a:p>
            <a:fld id="{A43DECA1-90B2-4901-9C02-4FB4999FDED7}" type="slidenum">
              <a:rPr lang="en-US" smtClean="0"/>
              <a:t>10</a:t>
            </a:fld>
            <a:endParaRPr lang="en-US"/>
          </a:p>
        </p:txBody>
      </p:sp>
    </p:spTree>
    <p:extLst>
      <p:ext uri="{BB962C8B-B14F-4D97-AF65-F5344CB8AC3E}">
        <p14:creationId xmlns:p14="http://schemas.microsoft.com/office/powerpoint/2010/main" val="380661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b="0" i="1">
                <a:latin typeface="+mn-lt"/>
              </a:rPr>
              <a:t>Discuss how graphic relates to topic.</a:t>
            </a:r>
          </a:p>
          <a:p>
            <a:pPr marL="171450" indent="-171450">
              <a:buFont typeface="Arial" panose="020B0604020202020204" pitchFamily="34" charset="0"/>
              <a:buChar char="•"/>
            </a:pPr>
            <a:r>
              <a:rPr lang="en-US" sz="1400" b="0" i="1">
                <a:latin typeface="+mn-lt"/>
              </a:rPr>
              <a:t>Monitor </a:t>
            </a:r>
            <a:r>
              <a:rPr lang="en-US" sz="1400" i="1">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Facilitator Content:</a:t>
            </a:r>
          </a:p>
          <a:p>
            <a:pPr marL="0" indent="0">
              <a:buFont typeface="Arial" panose="020B0604020202020204" pitchFamily="34" charset="0"/>
              <a:buNone/>
            </a:pPr>
            <a:r>
              <a:rPr lang="en-US" sz="1400" i="1">
                <a:latin typeface="+mn-lt"/>
              </a:rPr>
              <a:t>Discuss:</a:t>
            </a:r>
          </a:p>
          <a:p>
            <a:pPr marL="171450" indent="-171450">
              <a:buFont typeface="Arial" panose="020B0604020202020204" pitchFamily="34" charset="0"/>
              <a:buChar char="•"/>
            </a:pPr>
            <a:r>
              <a:rPr lang="en-US" sz="1400" i="0">
                <a:latin typeface="+mn-lt"/>
              </a:rPr>
              <a:t>What tools can you use to build optimism?</a:t>
            </a:r>
          </a:p>
          <a:p>
            <a:pPr marL="171450" indent="-171450">
              <a:buFont typeface="Arial" panose="020B0604020202020204" pitchFamily="34" charset="0"/>
              <a:buChar char="•"/>
            </a:pPr>
            <a:r>
              <a:rPr lang="en-US" sz="1400" i="0">
                <a:latin typeface="+mn-lt"/>
              </a:rPr>
              <a:t>Do you practice gratitude regularly? What have you noticed from practicing it over time?</a:t>
            </a:r>
          </a:p>
          <a:p>
            <a:pPr marL="171450" indent="-171450">
              <a:buFont typeface="Arial" panose="020B0604020202020204" pitchFamily="34" charset="0"/>
              <a:buChar char="•"/>
            </a:pPr>
            <a:r>
              <a:rPr lang="en-US" sz="1400" i="0">
                <a:latin typeface="+mn-lt"/>
              </a:rPr>
              <a:t>Do you talk to yourself or others more compassionately?</a:t>
            </a:r>
          </a:p>
          <a:p>
            <a:r>
              <a:rPr lang="en-US" sz="1400" i="1">
                <a:latin typeface="+mn-lt"/>
              </a:rPr>
              <a:t>Inform:</a:t>
            </a:r>
          </a:p>
          <a:p>
            <a:r>
              <a:rPr lang="en-US" sz="1400" i="0">
                <a:latin typeface="+mn-lt"/>
              </a:rPr>
              <a:t>Optimism is maintaining positive thoughts, beliefs, attitudes, emotions, and expectations regarding life, and being flexible about change. Optimism develops hope and positive expectations when under periods of stress.</a:t>
            </a:r>
          </a:p>
          <a:p>
            <a:r>
              <a:rPr lang="en-US" sz="1400" i="0">
                <a:latin typeface="+mn-lt"/>
              </a:rPr>
              <a:t> </a:t>
            </a:r>
          </a:p>
          <a:p>
            <a:r>
              <a:rPr lang="en-US" sz="1400" i="0">
                <a:latin typeface="+mn-lt"/>
              </a:rPr>
              <a:t>An important aspect of optimism is maintaining a sense of perspective and humor and recognizing that difficult situations are temporary. </a:t>
            </a:r>
          </a:p>
          <a:p>
            <a:endParaRPr lang="en-US" sz="1400" i="0">
              <a:latin typeface="+mn-lt"/>
            </a:endParaRPr>
          </a:p>
          <a:p>
            <a:r>
              <a:rPr lang="en-US" sz="1400" i="0">
                <a:latin typeface="+mn-lt"/>
              </a:rPr>
              <a:t>Retrain your brain to flip negatives into positives by practicing the following:</a:t>
            </a:r>
          </a:p>
          <a:p>
            <a:endParaRPr lang="en-US" sz="1400" i="0">
              <a:latin typeface="+mn-lt"/>
            </a:endParaRPr>
          </a:p>
          <a:p>
            <a:pPr marL="171450" indent="-171450">
              <a:buFont typeface="Arial" panose="020B0604020202020204" pitchFamily="34" charset="0"/>
              <a:buChar char="•"/>
            </a:pPr>
            <a:r>
              <a:rPr lang="en-US" sz="1400" i="0">
                <a:latin typeface="+mn-lt"/>
              </a:rPr>
              <a:t>Altruism: Enhance your self-esteem by helping others. This can be something as small as paying for the coffee of the person behind you in the drive-through.</a:t>
            </a:r>
          </a:p>
          <a:p>
            <a:pPr marL="171450" indent="-171450">
              <a:buFont typeface="Arial" panose="020B0604020202020204" pitchFamily="34" charset="0"/>
              <a:buChar char="•"/>
            </a:pPr>
            <a:r>
              <a:rPr lang="en-US" sz="1400" i="0">
                <a:latin typeface="+mn-lt"/>
              </a:rPr>
              <a:t>Gratitude: Retrain your brain to notice the good things that are happening around you.</a:t>
            </a:r>
          </a:p>
          <a:p>
            <a:pPr marL="171450" indent="-171450">
              <a:buFont typeface="Arial" panose="020B0604020202020204" pitchFamily="34" charset="0"/>
              <a:buChar char="•"/>
            </a:pPr>
            <a:r>
              <a:rPr lang="en-US" sz="1400" i="0">
                <a:latin typeface="+mn-lt"/>
              </a:rPr>
              <a:t>Positive self-talk: Be your own cheerleader. Notice what you automatically say to yourself inside your own head when you make a mistake. Is it harsh and critical, or encouraging?</a:t>
            </a:r>
          </a:p>
          <a:p>
            <a:pPr marL="171450" indent="-171450">
              <a:buFont typeface="Arial" panose="020B0604020202020204" pitchFamily="34" charset="0"/>
              <a:buChar char="•"/>
            </a:pPr>
            <a:r>
              <a:rPr lang="en-US" sz="1400" i="0">
                <a:latin typeface="+mn-lt"/>
              </a:rPr>
              <a:t>Self-compassion: Self-compassion is more motivating than shame and guilt. It is not making excuses but rather recognizing why you did something and how you can change it going forward.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mn-lt"/>
                <a:ea typeface="+mn-ea"/>
                <a:cs typeface="Arial" panose="020B0604020202020204" pitchFamily="34" charset="0"/>
              </a:rPr>
              <a:t>Growth mindset: View challenges as opportunities to stretch your abilities rather than as obstacles to avoid.</a:t>
            </a:r>
            <a:endParaRPr lang="en-US" sz="140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a:p>
        </p:txBody>
      </p:sp>
    </p:spTree>
    <p:extLst>
      <p:ext uri="{BB962C8B-B14F-4D97-AF65-F5344CB8AC3E}">
        <p14:creationId xmlns:p14="http://schemas.microsoft.com/office/powerpoint/2010/main" val="82798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a:effectLst/>
                <a:ea typeface="Calibri" panose="020F0502020204030204" pitchFamily="34" charset="0"/>
                <a:cs typeface="Times New Roman" panose="02020603050405020304" pitchFamily="18" charset="0"/>
              </a:rPr>
              <a:t>Facilitator</a:t>
            </a:r>
            <a:r>
              <a:rPr lang="en-US" sz="1400" b="1" kern="100">
                <a:effectLst/>
                <a:latin typeface="+mn-lt"/>
                <a:ea typeface="Calibri" panose="020F0502020204030204" pitchFamily="34" charset="0"/>
                <a:cs typeface="Times New Roman" panose="02020603050405020304" pitchFamily="18" charset="0"/>
              </a:rPr>
              <a:t> Actions:</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Check Sailor </a:t>
            </a:r>
            <a:r>
              <a:rPr lang="en-US" sz="1400" b="0" i="1" u="none" strike="noStrike" baseline="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a:effectLst/>
                <a:latin typeface="+mn-lt"/>
                <a:ea typeface="Calibri" panose="020F0502020204030204" pitchFamily="34" charset="0"/>
                <a:cs typeface="Times New Roman" panose="02020603050405020304" pitchFamily="18" charset="0"/>
              </a:rPr>
              <a:t>Relate call to action to Warrior Toughness. </a:t>
            </a:r>
            <a:endParaRPr lang="en-US" sz="1400" i="1">
              <a:effectLst/>
              <a:latin typeface="+mn-lt"/>
              <a:ea typeface="Calibri" panose="020F0502020204030204" pitchFamily="34" charset="0"/>
              <a:cs typeface="Times New Roman" panose="02020603050405020304" pitchFamily="18" charset="0"/>
            </a:endParaRPr>
          </a:p>
          <a:p>
            <a:r>
              <a:rPr lang="en-US" sz="1400" b="1">
                <a:latin typeface="+mn-lt"/>
              </a:rPr>
              <a:t>Facilitator Content: </a:t>
            </a:r>
            <a:r>
              <a:rPr lang="en-US" sz="1400" b="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12</a:t>
            </a:fld>
            <a:endParaRPr lang="en-US"/>
          </a:p>
        </p:txBody>
      </p:sp>
    </p:spTree>
    <p:extLst>
      <p:ext uri="{BB962C8B-B14F-4D97-AF65-F5344CB8AC3E}">
        <p14:creationId xmlns:p14="http://schemas.microsoft.com/office/powerpoint/2010/main" val="340612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Display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latin typeface="+mn-lt"/>
              </a:rPr>
              <a:t>Facilitator Content:</a:t>
            </a:r>
          </a:p>
          <a:p>
            <a:pPr marL="0" indent="0">
              <a:buFont typeface="Arial" panose="020B0604020202020204" pitchFamily="34" charset="0"/>
              <a:buNone/>
            </a:pPr>
            <a:r>
              <a:rPr lang="en-US" sz="1400" b="0" i="1">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latin typeface="+mn-lt"/>
                <a:ea typeface="+mn-ea"/>
                <a:cs typeface="+mn-cs"/>
              </a:rPr>
              <a:t>Identify resources.</a:t>
            </a:r>
          </a:p>
        </p:txBody>
      </p:sp>
      <p:sp>
        <p:nvSpPr>
          <p:cNvPr id="4" name="Slide Number Placeholder 3"/>
          <p:cNvSpPr>
            <a:spLocks noGrp="1"/>
          </p:cNvSpPr>
          <p:nvPr>
            <p:ph type="sldNum" sz="quarter" idx="5"/>
          </p:nvPr>
        </p:nvSpPr>
        <p:spPr/>
        <p:txBody>
          <a:bodyPr/>
          <a:lstStyle/>
          <a:p>
            <a:fld id="{A43DECA1-90B2-4901-9C02-4FB4999FDED7}" type="slidenum">
              <a:rPr lang="en-US" smtClean="0"/>
              <a:t>13</a:t>
            </a:fld>
            <a:endParaRPr lang="en-US"/>
          </a:p>
        </p:txBody>
      </p:sp>
    </p:spTree>
    <p:extLst>
      <p:ext uri="{BB962C8B-B14F-4D97-AF65-F5344CB8AC3E}">
        <p14:creationId xmlns:p14="http://schemas.microsoft.com/office/powerpoint/2010/main" val="110881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Display slide.</a:t>
            </a:r>
          </a:p>
          <a:p>
            <a:r>
              <a:rPr lang="en-US" sz="1400" b="1">
                <a:latin typeface="+mn-lt"/>
              </a:rPr>
              <a:t>Facilitator Content: </a:t>
            </a:r>
          </a:p>
          <a:p>
            <a:pPr marL="0" indent="0">
              <a:buFont typeface="Arial" panose="020B0604020202020204" pitchFamily="34" charset="0"/>
              <a:buNone/>
            </a:pPr>
            <a:r>
              <a:rPr lang="en-US" sz="1400" b="0" i="1">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latin typeface="+mn-lt"/>
                <a:ea typeface="+mn-ea"/>
                <a:cs typeface="+mn-cs"/>
              </a:rPr>
              <a:t>Identify Warrior Toughness QR code.</a:t>
            </a:r>
            <a:endParaRPr lang="en-US" sz="1400"/>
          </a:p>
        </p:txBody>
      </p:sp>
      <p:sp>
        <p:nvSpPr>
          <p:cNvPr id="4" name="Slide Number Placeholder 3"/>
          <p:cNvSpPr>
            <a:spLocks noGrp="1"/>
          </p:cNvSpPr>
          <p:nvPr>
            <p:ph type="sldNum" sz="quarter" idx="5"/>
          </p:nvPr>
        </p:nvSpPr>
        <p:spPr/>
        <p:txBody>
          <a:bodyPr/>
          <a:lstStyle/>
          <a:p>
            <a:fld id="{A43DECA1-90B2-4901-9C02-4FB4999FDED7}" type="slidenum">
              <a:rPr lang="en-US" smtClean="0"/>
              <a:t>14</a:t>
            </a:fld>
            <a:endParaRPr lang="en-US"/>
          </a:p>
        </p:txBody>
      </p:sp>
    </p:spTree>
    <p:extLst>
      <p:ext uri="{BB962C8B-B14F-4D97-AF65-F5344CB8AC3E}">
        <p14:creationId xmlns:p14="http://schemas.microsoft.com/office/powerpoint/2010/main" val="329441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E086-B730-23C9-7AF0-0DE7B5AEF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35C25-70FF-4A59-0646-EB8C9B2A7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537B8-C4FB-99C9-B83A-46469571BCA1}"/>
              </a:ext>
            </a:extLst>
          </p:cNvPr>
          <p:cNvSpPr>
            <a:spLocks noGrp="1"/>
          </p:cNvSpPr>
          <p:nvPr>
            <p:ph type="body" idx="1"/>
          </p:nvPr>
        </p:nvSpPr>
        <p:spPr/>
        <p:txBody>
          <a:bodyPr/>
          <a:lstStyle/>
          <a:p>
            <a:pPr marL="173736" marR="0" indent="-173736">
              <a:lnSpc>
                <a:spcPct val="100000"/>
              </a:lnSpc>
              <a:spcBef>
                <a:spcPts val="0"/>
              </a:spcBef>
              <a:spcAft>
                <a:spcPts val="0"/>
              </a:spcAft>
            </a:pPr>
            <a:r>
              <a:rPr lang="en-US" sz="1400" b="1" kern="10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Display slide.</a:t>
            </a: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a:latin typeface="+mn-lt"/>
              </a:rPr>
              <a:t>Facilitator Content: </a:t>
            </a:r>
            <a:r>
              <a:rPr lang="en-US" sz="1400" b="0">
                <a:latin typeface="+mn-lt"/>
              </a:rPr>
              <a:t>N/A</a:t>
            </a:r>
          </a:p>
          <a:p>
            <a:endParaRPr lang="en-US" sz="1400"/>
          </a:p>
        </p:txBody>
      </p:sp>
      <p:sp>
        <p:nvSpPr>
          <p:cNvPr id="4" name="Slide Number Placeholder 3">
            <a:extLst>
              <a:ext uri="{FF2B5EF4-FFF2-40B4-BE49-F238E27FC236}">
                <a16:creationId xmlns:a16="http://schemas.microsoft.com/office/drawing/2014/main" id="{2F45761B-2D92-7316-5C9B-BFEB2EBA8AF2}"/>
              </a:ext>
            </a:extLst>
          </p:cNvPr>
          <p:cNvSpPr>
            <a:spLocks noGrp="1"/>
          </p:cNvSpPr>
          <p:nvPr>
            <p:ph type="sldNum" sz="quarter" idx="5"/>
          </p:nvPr>
        </p:nvSpPr>
        <p:spPr/>
        <p:txBody>
          <a:bodyPr/>
          <a:lstStyle/>
          <a:p>
            <a:fld id="{A43DECA1-90B2-4901-9C02-4FB4999FDED7}" type="slidenum">
              <a:rPr lang="en-US" smtClean="0"/>
              <a:t>15</a:t>
            </a:fld>
            <a:endParaRPr lang="en-US"/>
          </a:p>
        </p:txBody>
      </p:sp>
    </p:spTree>
    <p:extLst>
      <p:ext uri="{BB962C8B-B14F-4D97-AF65-F5344CB8AC3E}">
        <p14:creationId xmlns:p14="http://schemas.microsoft.com/office/powerpoint/2010/main" val="81938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mn-lt"/>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b="0" i="1">
                <a:latin typeface="+mn-lt"/>
              </a:rPr>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Ensure that misinformation is corrected immediately. </a:t>
            </a:r>
            <a:endParaRPr lang="en-US" sz="1400" b="0" i="1">
              <a:latin typeface="+mn-lt"/>
            </a:endParaRPr>
          </a:p>
          <a:p>
            <a:pPr marL="171450" indent="-171450">
              <a:buFont typeface="Arial" panose="020B0604020202020204" pitchFamily="34" charset="0"/>
              <a:buChar char="•"/>
            </a:pPr>
            <a:r>
              <a:rPr lang="en-US" sz="1400" i="1">
                <a:latin typeface="+mn-lt"/>
              </a:rPr>
              <a:t>Monitor the discussions of the Sailors throughout the training event.</a:t>
            </a:r>
            <a:endParaRPr lang="en-US" sz="1400" b="0" i="1">
              <a:latin typeface="+mn-lt"/>
            </a:endParaRPr>
          </a:p>
          <a:p>
            <a:r>
              <a:rPr lang="en-US" sz="1400" b="1">
                <a:latin typeface="+mn-lt"/>
              </a:rPr>
              <a:t>Facilitator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a:latin typeface="+mn-lt"/>
                <a:cs typeface="Segoe UI" panose="020B0502040204020203" pitchFamily="34" charset="0"/>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latin typeface="+mn-lt"/>
                <a:cs typeface="Segoe UI" panose="020B0502040204020203" pitchFamily="34" charset="0"/>
              </a:rPr>
              <a:t>To build Warrior Toughness, Sailors will explore the concept of flexible thinking and its role in navigating challenging situations effectively.</a:t>
            </a:r>
            <a:endParaRPr lang="en-US" sz="1400" i="0">
              <a:effectLst/>
              <a:latin typeface="+mn-lt"/>
              <a:ea typeface="Calibri" panose="020F0502020204030204" pitchFamily="34" charset="0"/>
            </a:endParaRPr>
          </a:p>
          <a:p>
            <a:pPr marL="0" marR="0">
              <a:spcBef>
                <a:spcPts val="0"/>
              </a:spcBef>
              <a:spcAft>
                <a:spcPts val="0"/>
              </a:spcAft>
            </a:pPr>
            <a:r>
              <a:rPr lang="en-US" sz="1400" b="0" i="0">
                <a:latin typeface="+mn-lt"/>
                <a:cs typeface="Segoe UI" panose="020B0502040204020203" pitchFamily="34" charset="0"/>
              </a:rPr>
              <a:t>Sailors will learn practical flexible thinking tools to identify and reframe unhelpful thoughts.</a:t>
            </a:r>
            <a:endParaRPr lang="en-US" sz="1400" i="0">
              <a:effectLst/>
              <a:latin typeface="+mn-lt"/>
              <a:ea typeface="Calibri" panose="020F0502020204030204" pitchFamily="34" charset="0"/>
            </a:endParaRPr>
          </a:p>
          <a:p>
            <a:pPr marL="0" indent="0">
              <a:buFont typeface="Arial" panose="020B0604020202020204" pitchFamily="34" charset="0"/>
              <a:buNone/>
            </a:pPr>
            <a:endParaRPr lang="en-US" sz="1400" b="0" i="1"/>
          </a:p>
          <a:p>
            <a:endParaRPr lang="en-US" sz="1400" b="0" i="0"/>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i="1">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latin typeface="+mn-lt"/>
              </a:rPr>
              <a:t>Facilitator Content: </a:t>
            </a:r>
            <a:r>
              <a:rPr lang="en-US" sz="1400" b="0" i="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a:latin typeface="+mn-lt"/>
              </a:rPr>
              <a:t>Monitor </a:t>
            </a:r>
            <a:r>
              <a:rPr lang="en-US" sz="1400" i="1">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latin typeface="+mn-lt"/>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a:latin typeface="+mn-lt"/>
              </a:rPr>
              <a:t>Inform: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0">
                <a:latin typeface="+mn-lt"/>
              </a:rPr>
              <a:t>When orders shift or unexpected challenges arise, do you adapt quickly, find alternatives, or feel stuck?</a:t>
            </a:r>
            <a:endParaRPr lang="en-US" sz="1400" b="0" i="1" kern="120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a:latin typeface="+mn-lt"/>
                <a:ea typeface="+mn-ea"/>
                <a:cs typeface="+mn-cs"/>
              </a:rPr>
              <a:t>Discuss: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0">
                <a:latin typeface="+mn-lt"/>
              </a:rPr>
              <a:t>Conduct a brief discussion or poll based on the question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a:latin typeface="+mn-lt"/>
              </a:rPr>
              <a:t>Inform: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0">
                <a:latin typeface="+mn-lt"/>
              </a:rPr>
              <a:t>Our thoughts impact how we feel and behave at any given time, which ultimately affects our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a:latin typeface="+mn-lt"/>
              </a:rPr>
              <a:t>Reference: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a:latin typeface="+mn-lt"/>
                <a:cs typeface="Segoe UI" panose="020B0502040204020203" pitchFamily="34" charset="0"/>
              </a:rPr>
              <a:t>McRaven, William H., “University of Texas at Austin 2014 Commencement Address.”</a:t>
            </a:r>
            <a:endParaRPr lang="en-US" sz="1400" i="1">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a:p>
        </p:txBody>
      </p:sp>
    </p:spTree>
    <p:extLst>
      <p:ext uri="{BB962C8B-B14F-4D97-AF65-F5344CB8AC3E}">
        <p14:creationId xmlns:p14="http://schemas.microsoft.com/office/powerpoint/2010/main" val="411880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a:latin typeface="+mn-lt"/>
              </a:rPr>
              <a:t>Discuss how graphics relate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a:latin typeface="+mn-lt"/>
              </a:rPr>
              <a:t>Monitor </a:t>
            </a:r>
            <a:r>
              <a:rPr lang="en-US" sz="1400" i="1">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latin typeface="+mn-lt"/>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a:latin typeface="+mn-lt"/>
              </a:rPr>
              <a:t>Inform: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0">
                <a:latin typeface="+mn-lt"/>
              </a:rPr>
              <a:t>What is flexible thinking? Flexible thinking occurs when we do the following:</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a:latin typeface="+mn-lt"/>
              </a:rPr>
              <a:t>Think about situations or experiences with a positive perspective.</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a:latin typeface="+mn-lt"/>
              </a:rPr>
              <a:t>Remain open to multiple possibilities, ideas, or thoughts.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a:latin typeface="+mn-lt"/>
              </a:rPr>
              <a:t>Consider other points of view and opinions.</a:t>
            </a:r>
            <a:endParaRPr lang="en-US" sz="140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5</a:t>
            </a:fld>
            <a:endParaRPr lang="en-US"/>
          </a:p>
        </p:txBody>
      </p:sp>
    </p:spTree>
    <p:extLst>
      <p:ext uri="{BB962C8B-B14F-4D97-AF65-F5344CB8AC3E}">
        <p14:creationId xmlns:p14="http://schemas.microsoft.com/office/powerpoint/2010/main" val="73479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b="0" i="1">
                <a:latin typeface="+mn-lt"/>
              </a:rPr>
              <a:t>Select Play or use the Enter key to view the video.</a:t>
            </a:r>
          </a:p>
          <a:p>
            <a:pPr marL="171450" indent="-171450">
              <a:buFont typeface="Arial" panose="020B0604020202020204" pitchFamily="34" charset="0"/>
              <a:buChar char="•"/>
            </a:pPr>
            <a:r>
              <a:rPr lang="en-US" sz="1400" b="0" i="1">
                <a:latin typeface="+mn-lt"/>
              </a:rPr>
              <a:t>Use the ESC key to return to the smaller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latin typeface="+mn-lt"/>
              </a:rPr>
              <a:t>Let Sailors know where they can locate references. </a:t>
            </a:r>
          </a:p>
          <a:p>
            <a:pPr marL="171450" indent="-171450">
              <a:buFont typeface="Arial" panose="020B0604020202020204" pitchFamily="34" charset="0"/>
              <a:buChar char="•"/>
            </a:pPr>
            <a:r>
              <a:rPr lang="en-US" sz="1400" b="0" i="1">
                <a:latin typeface="+mn-lt"/>
              </a:rPr>
              <a:t>Monitor </a:t>
            </a:r>
            <a:r>
              <a:rPr lang="en-US" sz="1400" i="1">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Facilitator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latin typeface="+mn-lt"/>
              </a:rPr>
              <a:t>Expected outcomes: Sailors will experience firsthand how differing perspectives can challenge what feels natural to them, highlighting the importance of flexibility and the ability to shift viewpoints effectively.</a:t>
            </a:r>
          </a:p>
          <a:p>
            <a:endParaRPr lang="en-US" sz="1400" i="1">
              <a:latin typeface="+mn-lt"/>
            </a:endParaRPr>
          </a:p>
          <a:p>
            <a:r>
              <a:rPr lang="en-US" sz="1400" i="1">
                <a:latin typeface="+mn-lt"/>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latin typeface="+mn-lt"/>
              </a:rPr>
              <a:t>This video shows people </a:t>
            </a:r>
            <a:r>
              <a:rPr lang="en-US" sz="1400" kern="100">
                <a:ea typeface="Calibri" panose="020F0502020204030204" pitchFamily="34" charset="0"/>
              </a:rPr>
              <a:t>clasping their hands and folding their arms.</a:t>
            </a:r>
            <a:endParaRPr lang="en-US" sz="1400" b="0" i="1">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1">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a:latin typeface="+mn-lt"/>
              </a:rPr>
              <a:t>Discuss: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Directions for Exercise: Get a Grip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Ask the Sailors to clasp their hands so that their fingers interlock. Ask the Sailors to note which thumb is on top. Ask the Sailors to raise their hands if they had their left thumb on top. Tell the Sailors that they can unclasp their hands to raise their hands. Usually, approximately half the group raises their hands, regardless of right- or left-handedness. How many had their right thumb on top? Now, note the percentage raising their hands. Note that what feels natural for some is not natural for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Relate that idea to the idea of our perceptions. For example, we think people should see things the same way we do and through this hands-on exercise we realize this is not true. Now have the Sailors shift their fingers in the opposite way. Make sure they clasp all their fingers differently, not just the thumbs.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Ask the Sailors how this feels. You likely will get responses such as: weird, strange, and uncomfortable. Apply this exercise as a metaphor for the importance of how we often need to shift our thinking ever so slightly, even though it might seem unnatural, to look at a situation in a different way.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This can be a visual reminder of the importance of being flexible and changing one’s perspective, and to realize that some people may struggle with something that might come naturally to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Directions for Exercise: Arm Folding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Ask the Sailors to fold their arms, noting which arm is on top. Ask for hands (urging them to let go first, of course) for those who had their right arm on top. Note that many Sailors who began with their right thumb on top in the first exercise will have the opposite arm on top in this exercise.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As in the first exercise, the group likely will be roughly evenly split. Ask the Sailors to fold their arms the other way. They may claim it feels even weirder than in the first exercise, which gives you the opportunity to re-emphasize that what feels natural to some may not for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We often assume inaccurately that others are innately more like us than they really are, which can be a frustrating misperception.</a:t>
            </a:r>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a:p>
        </p:txBody>
      </p:sp>
    </p:spTree>
    <p:extLst>
      <p:ext uri="{BB962C8B-B14F-4D97-AF65-F5344CB8AC3E}">
        <p14:creationId xmlns:p14="http://schemas.microsoft.com/office/powerpoint/2010/main" val="371912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Monitor the discussions of the Sailors.</a:t>
            </a:r>
          </a:p>
          <a:p>
            <a:pPr marL="171450" indent="-171450">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Allotted time for activity: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Facilitator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latin typeface="+mn-lt"/>
              </a:rPr>
              <a:t>Expected outcomes: Sailors will experience firsthand how differing perspectives can challenge what feels natural to them, highlighting the importance of flexibility and the ability to shift viewpoints effectively.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1">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a:latin typeface="+mn-lt"/>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latin typeface="+mn-lt"/>
              </a:rPr>
              <a:t>How did this exercise make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latin typeface="+mn-lt"/>
              </a:rPr>
              <a:t>Were you surprised by this exercise?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latin typeface="+mn-lt"/>
              </a:rPr>
              <a:t>Did you learn something about yourself through this exercise?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latin typeface="+mn-lt"/>
              </a:rPr>
              <a:t>How did it feel to flex or shift your fingers? Easy or difficult? Why?</a:t>
            </a:r>
          </a:p>
        </p:txBody>
      </p:sp>
      <p:sp>
        <p:nvSpPr>
          <p:cNvPr id="4" name="Slide Number Placeholder 3"/>
          <p:cNvSpPr>
            <a:spLocks noGrp="1"/>
          </p:cNvSpPr>
          <p:nvPr>
            <p:ph type="sldNum" sz="quarter" idx="5"/>
          </p:nvPr>
        </p:nvSpPr>
        <p:spPr/>
        <p:txBody>
          <a:bodyPr/>
          <a:lstStyle/>
          <a:p>
            <a:fld id="{A43DECA1-90B2-4901-9C02-4FB4999FDED7}" type="slidenum">
              <a:rPr lang="en-US" smtClean="0"/>
              <a:t>7</a:t>
            </a:fld>
            <a:endParaRPr lang="en-US"/>
          </a:p>
        </p:txBody>
      </p:sp>
    </p:spTree>
    <p:extLst>
      <p:ext uri="{BB962C8B-B14F-4D97-AF65-F5344CB8AC3E}">
        <p14:creationId xmlns:p14="http://schemas.microsoft.com/office/powerpoint/2010/main" val="202463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47CD-14ED-992C-483D-83B53D746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CFAD5-67CA-DE7B-5B94-1B603F27C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AF80D-07E3-0BB8-B8FA-ADCE8335A2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Discuss how graphic relates to topic.</a:t>
            </a:r>
          </a:p>
          <a:p>
            <a:pPr marL="171450" indent="-171450">
              <a:buFont typeface="Arial" panose="020B0604020202020204" pitchFamily="34" charset="0"/>
              <a:buChar cha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dirty="0">
                <a:latin typeface="+mn-lt"/>
              </a:rPr>
              <a:t>Inform: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latin typeface="+mn-lt"/>
              </a:rPr>
              <a:t>The Self-Talk Model shows how the thoughts we tell ourselves influence our emotions and behaviors. Flexible thinking helps us recognize when our self-talk is unhelpful or overly rigid and then adjusts it to be more balanced and constructive.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kern="1200" dirty="0">
                <a:effectLst/>
                <a:latin typeface="+mn-lt"/>
                <a:ea typeface="+mn-ea"/>
                <a:cs typeface="+mn-cs"/>
              </a:rPr>
              <a:t>Thoughts, emotions, and behaviors all occur in response to internal or external stressors and each one can trigger the next, forming a loop. Sometimes this loop is helpful but at other times, it is unhelpful.</a:t>
            </a:r>
            <a:endParaRPr lang="en-US" sz="1400" b="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effectLst/>
                <a:latin typeface="+mn-lt"/>
                <a:ea typeface="+mn-ea"/>
                <a:cs typeface="+mn-cs"/>
              </a:rPr>
              <a:t>The key to altering the loop is awareness of patterns and associations between thoughts, emotions, and behaviors.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effectLst/>
                <a:latin typeface="+mn-lt"/>
                <a:ea typeface="+mn-ea"/>
                <a:cs typeface="+mn-cs"/>
              </a:rPr>
              <a:t>Recognize patterns in the following loop to find ways to intervene </a:t>
            </a:r>
            <a:r>
              <a:rPr lang="en-US" sz="1400" b="0" i="0" dirty="0">
                <a:latin typeface="+mn-lt"/>
              </a:rPr>
              <a:t>to optimize our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latin typeface="+mn-lt"/>
            </a:endParaRPr>
          </a:p>
          <a:p>
            <a:pPr marL="171450" lvl="0" indent="-171450" defTabSz="931519">
              <a:lnSpc>
                <a:spcPct val="100000"/>
              </a:lnSpc>
              <a:spcBef>
                <a:spcPts val="0"/>
              </a:spcBef>
              <a:spcAft>
                <a:spcPts val="0"/>
              </a:spcAft>
              <a:buFont typeface="Arial" panose="020B0604020202020204" pitchFamily="34" charset="0"/>
              <a:buChar char="•"/>
              <a:defRPr/>
            </a:pPr>
            <a:r>
              <a:rPr lang="en-US" sz="1400" b="0" i="0" dirty="0">
                <a:latin typeface="+mn-lt"/>
                <a:cs typeface="Arial" panose="020B0604020202020204" pitchFamily="34" charset="0"/>
              </a:rPr>
              <a:t>Situation: Anything that happens in our environment. Situations are usually outside of our direct control but can be influenced by behaviors.</a:t>
            </a:r>
          </a:p>
          <a:p>
            <a:pPr marL="171450" indent="-171450" defTabSz="931519">
              <a:lnSpc>
                <a:spcPct val="100000"/>
              </a:lnSpc>
              <a:spcBef>
                <a:spcPts val="0"/>
              </a:spcBef>
              <a:spcAft>
                <a:spcPts val="0"/>
              </a:spcAft>
              <a:buFont typeface="Arial" panose="020B0604020202020204" pitchFamily="34" charset="0"/>
              <a:buChar char="•"/>
              <a:defRPr/>
            </a:pPr>
            <a:r>
              <a:rPr lang="en-US" sz="1400" b="0" i="0" dirty="0">
                <a:latin typeface="+mn-lt"/>
                <a:cs typeface="Arial" panose="020B0604020202020204" pitchFamily="34" charset="0"/>
              </a:rPr>
              <a:t>Thought: What we think or believe about a situation. How we interpret an event or situation. Thoughts also shape the quality and intensity of feelings and influence behaviors. </a:t>
            </a:r>
            <a:r>
              <a:rPr lang="en-US" sz="1400" b="0" i="0" kern="1200" dirty="0">
                <a:effectLst/>
                <a:latin typeface="+mn-lt"/>
                <a:ea typeface="+mn-ea"/>
                <a:cs typeface="+mn-cs"/>
              </a:rPr>
              <a:t>Thoughts are usually a full sentence.</a:t>
            </a:r>
            <a:endParaRPr lang="en-US" sz="1400" b="0" i="0" dirty="0">
              <a:latin typeface="+mn-lt"/>
              <a:cs typeface="Arial" panose="020B0604020202020204" pitchFamily="34" charset="0"/>
            </a:endParaRPr>
          </a:p>
          <a:p>
            <a:pPr marL="171450" indent="-171450" defTabSz="931519">
              <a:lnSpc>
                <a:spcPct val="100000"/>
              </a:lnSpc>
              <a:spcBef>
                <a:spcPts val="0"/>
              </a:spcBef>
              <a:spcAft>
                <a:spcPts val="0"/>
              </a:spcAft>
              <a:buFont typeface="Arial" panose="020B0604020202020204" pitchFamily="34" charset="0"/>
              <a:buChar char="•"/>
              <a:defRPr/>
            </a:pPr>
            <a:r>
              <a:rPr lang="en-US" sz="1400" b="0" i="0" dirty="0">
                <a:latin typeface="+mn-lt"/>
                <a:cs typeface="Arial" panose="020B0604020202020204" pitchFamily="34" charset="0"/>
              </a:rPr>
              <a:t>Emotion: Our mood or how we feel about a situation or event. Emotions are not necessarily based on logic but are influenced by our thoughts and beliefs about a situation. Emotions m</a:t>
            </a:r>
            <a:r>
              <a:rPr lang="en-US" sz="1400" b="0" i="0" dirty="0">
                <a:latin typeface="+mn-lt"/>
              </a:rPr>
              <a:t>ay reflect a learned style of thinking or be related to a situation or to an event. Sustained negative emotions may lead to negative mood states, such as, depression, chronic anger, or anxiety. </a:t>
            </a:r>
            <a:r>
              <a:rPr lang="en-US" sz="1400" b="0" i="0" kern="1200" dirty="0">
                <a:effectLst/>
                <a:latin typeface="+mn-lt"/>
                <a:ea typeface="+mn-ea"/>
                <a:cs typeface="+mn-cs"/>
              </a:rPr>
              <a:t>Emotions or feelings are usually one word. </a:t>
            </a:r>
            <a:endParaRPr lang="en-US" sz="1400" b="0" i="0" dirty="0">
              <a:latin typeface="+mn-lt"/>
              <a:cs typeface="Arial" panose="020B0604020202020204" pitchFamily="34" charset="0"/>
            </a:endParaRPr>
          </a:p>
          <a:p>
            <a:pPr marL="171450" indent="-171450" defTabSz="931519">
              <a:lnSpc>
                <a:spcPct val="100000"/>
              </a:lnSpc>
              <a:spcBef>
                <a:spcPts val="0"/>
              </a:spcBef>
              <a:spcAft>
                <a:spcPts val="0"/>
              </a:spcAft>
              <a:buFont typeface="Arial" panose="020B0604020202020204" pitchFamily="34" charset="0"/>
              <a:buChar char="•"/>
              <a:defRPr/>
            </a:pPr>
            <a:r>
              <a:rPr lang="en-US" sz="1400" b="0" i="0" dirty="0">
                <a:latin typeface="+mn-lt"/>
                <a:cs typeface="Arial" panose="020B0604020202020204" pitchFamily="34" charset="0"/>
              </a:rPr>
              <a:t>Behavior: Our outward response or actions in response to a situation, which </a:t>
            </a:r>
            <a:r>
              <a:rPr lang="en-US" sz="1400" b="0" i="0" dirty="0">
                <a:latin typeface="+mn-lt"/>
              </a:rPr>
              <a:t>includes our internal physiological behavior, such as hyper-arousal, rapid heartbeat, and palpitations.</a:t>
            </a:r>
          </a:p>
          <a:p>
            <a:pPr marL="171450" marR="0" lvl="0" indent="-171450" algn="l" defTabSz="9315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Awareness: A crucial step to changing our thoughts is </a:t>
            </a:r>
            <a:r>
              <a:rPr lang="en-US" sz="1400" b="0" i="0" dirty="0">
                <a:effectLst/>
                <a:latin typeface="+mn-lt"/>
              </a:rPr>
              <a:t>being mindful of our thoughts, feelings, and</a:t>
            </a:r>
            <a:r>
              <a:rPr lang="en-US" sz="1400" b="0" i="0" baseline="0" dirty="0">
                <a:effectLst/>
                <a:latin typeface="+mn-lt"/>
              </a:rPr>
              <a:t> behaviors, and how each feed into each other.</a:t>
            </a:r>
            <a:endParaRPr lang="en-US" sz="1400" i="0" dirty="0">
              <a:latin typeface="+mn-lt"/>
              <a:cs typeface="Arial" panose="020B0604020202020204" pitchFamily="34" charset="0"/>
            </a:endParaRPr>
          </a:p>
          <a:p>
            <a:endParaRPr lang="en-US" sz="1400" dirty="0"/>
          </a:p>
        </p:txBody>
      </p:sp>
      <p:sp>
        <p:nvSpPr>
          <p:cNvPr id="4" name="Slide Number Placeholder 3">
            <a:extLst>
              <a:ext uri="{FF2B5EF4-FFF2-40B4-BE49-F238E27FC236}">
                <a16:creationId xmlns:a16="http://schemas.microsoft.com/office/drawing/2014/main" id="{BA2EF235-3B1B-0A89-7F8A-3C0A7EC780EF}"/>
              </a:ext>
            </a:extLst>
          </p:cNvPr>
          <p:cNvSpPr>
            <a:spLocks noGrp="1"/>
          </p:cNvSpPr>
          <p:nvPr>
            <p:ph type="sldNum" sz="quarter" idx="5"/>
          </p:nvPr>
        </p:nvSpPr>
        <p:spPr/>
        <p:txBody>
          <a:bodyPr/>
          <a:lstStyle/>
          <a:p>
            <a:fld id="{A43DECA1-90B2-4901-9C02-4FB4999FDED7}" type="slidenum">
              <a:rPr lang="en-US" smtClean="0"/>
              <a:t>8</a:t>
            </a:fld>
            <a:endParaRPr lang="en-US"/>
          </a:p>
        </p:txBody>
      </p:sp>
    </p:spTree>
    <p:extLst>
      <p:ext uri="{BB962C8B-B14F-4D97-AF65-F5344CB8AC3E}">
        <p14:creationId xmlns:p14="http://schemas.microsoft.com/office/powerpoint/2010/main" val="186476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3CAC-9722-DF09-C84A-17D871E1E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0A177-733B-1CF8-7014-554CDA493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D3F92-4006-3ABE-4EBF-1F69F59CBD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a:latin typeface="+mn-lt"/>
              </a:rPr>
              <a:t>Display slide.</a:t>
            </a:r>
          </a:p>
          <a:p>
            <a:pPr marL="171450" indent="-171450">
              <a:buFont typeface="Arial" panose="020B0604020202020204" pitchFamily="34" charset="0"/>
              <a:buChar char="•"/>
            </a:pPr>
            <a:r>
              <a:rPr lang="en-US" sz="1400" b="0" i="1">
                <a:latin typeface="+mn-lt"/>
              </a:rPr>
              <a:t>Discuss how graphic relates to topic.</a:t>
            </a:r>
          </a:p>
          <a:p>
            <a:pPr marL="171450" indent="-171450">
              <a:buFont typeface="Arial" panose="020B0604020202020204" pitchFamily="34" charset="0"/>
              <a:buChar char="•"/>
            </a:pPr>
            <a:r>
              <a:rPr lang="en-US" sz="1400" b="0" i="1">
                <a:latin typeface="+mn-lt"/>
              </a:rPr>
              <a:t>Monitor </a:t>
            </a:r>
            <a:r>
              <a:rPr lang="en-US" sz="1400" i="1">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Facilitator Content:</a:t>
            </a:r>
          </a:p>
          <a:p>
            <a:r>
              <a:rPr lang="en-US" sz="1400" i="1">
                <a:latin typeface="+mn-lt"/>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latin typeface="+mn-lt"/>
              </a:rPr>
              <a:t>Our brains are wired to use different shortcuts and “heuristics” to save energy. </a:t>
            </a:r>
            <a:r>
              <a:rPr lang="en-US" sz="1400">
                <a:latin typeface="+mn-lt"/>
              </a:rPr>
              <a:t>Heuristics involve or serve as an aid to learning, discovery, or problem-solving through experimental methods, particularly by using trial and error.</a:t>
            </a:r>
            <a:endParaRPr lang="en-US" sz="1400" i="0">
              <a:latin typeface="+mn-lt"/>
            </a:endParaRPr>
          </a:p>
          <a:p>
            <a:endParaRPr lang="en-US" sz="1400" i="0">
              <a:latin typeface="+mn-lt"/>
            </a:endParaRPr>
          </a:p>
          <a:p>
            <a:r>
              <a:rPr lang="en-US" sz="1400" i="0">
                <a:latin typeface="+mn-lt"/>
              </a:rPr>
              <a:t>For example, when driving to work, you sometimes arrive without remembering the details of the drive, or you choose the shortest line at the grocery store because it feels like the quickest option. Heuristics simplify decision-making and conserve mental energy.</a:t>
            </a:r>
          </a:p>
          <a:p>
            <a:endParaRPr lang="en-US" sz="1400" i="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latin typeface="+mn-lt"/>
              </a:rPr>
              <a:t>However, when we rely on these shortcuts, especially without realizing, it can lead to walking into a hazard that can negatively impact our performance </a:t>
            </a:r>
            <a:r>
              <a:rPr lang="en-US" sz="1400" b="0" i="0" u="none" baseline="0">
                <a:latin typeface="+mn-lt"/>
              </a:rPr>
              <a:t>through negative impacts on our emotions, decisions, and behaviors. </a:t>
            </a:r>
            <a:endParaRPr lang="en-US" sz="1400" i="0">
              <a:latin typeface="+mn-lt"/>
            </a:endParaRPr>
          </a:p>
          <a:p>
            <a:endParaRPr lang="en-US" sz="1400" i="0">
              <a:latin typeface="+mn-lt"/>
            </a:endParaRPr>
          </a:p>
          <a:p>
            <a:r>
              <a:rPr lang="en-US" sz="1400" i="0">
                <a:latin typeface="+mn-lt"/>
              </a:rPr>
              <a:t>In the correct situations, self-talk can be helpful, but these types of self-talk can lead to a decrease in self-confidence and poor performance if they dominate your thinking.</a:t>
            </a:r>
          </a:p>
          <a:p>
            <a:endParaRPr lang="en-US" sz="1400" i="0">
              <a:latin typeface="+mn-lt"/>
            </a:endParaRPr>
          </a:p>
          <a:p>
            <a:r>
              <a:rPr lang="en-US" sz="1400" i="0">
                <a:latin typeface="+mn-lt"/>
              </a:rPr>
              <a:t>Thoughts become unhelpful when we do the following:</a:t>
            </a:r>
          </a:p>
          <a:p>
            <a:pPr marL="171450" indent="-171450">
              <a:buFont typeface="Arial" panose="020B0604020202020204" pitchFamily="34" charset="0"/>
              <a:buChar char="•"/>
            </a:pPr>
            <a:r>
              <a:rPr lang="en-US" sz="1400" i="0">
                <a:latin typeface="+mn-lt"/>
              </a:rPr>
              <a:t>Get hooked on rigid thinking. Rigid thinking is intolerant, non-accommodating, and restrictive, and typically increases one's stress level.</a:t>
            </a:r>
          </a:p>
          <a:p>
            <a:pPr marL="171450" indent="-171450">
              <a:buFont typeface="Arial" panose="020B0604020202020204" pitchFamily="34" charset="0"/>
              <a:buChar char="•"/>
            </a:pPr>
            <a:r>
              <a:rPr lang="en-US" sz="1400" i="0">
                <a:latin typeface="+mn-lt"/>
              </a:rPr>
              <a:t>Get stuck in a battle with something beyond our control.</a:t>
            </a:r>
          </a:p>
          <a:p>
            <a:pPr marL="171450" indent="-171450">
              <a:buFont typeface="Arial" panose="020B0604020202020204" pitchFamily="34" charset="0"/>
              <a:buChar char="•"/>
            </a:pPr>
            <a:r>
              <a:rPr lang="en-US" sz="1400" i="0">
                <a:latin typeface="+mn-lt"/>
              </a:rPr>
              <a:t>Use unhealthy coping skills, for example, avoidance, to get rid of uncomfortable thoughts.</a:t>
            </a:r>
          </a:p>
          <a:p>
            <a:pPr marL="171450" indent="-171450">
              <a:buFont typeface="Arial" panose="020B0604020202020204" pitchFamily="34" charset="0"/>
              <a:buChar char="•"/>
            </a:pPr>
            <a:r>
              <a:rPr lang="en-US" sz="1400" i="0">
                <a:latin typeface="+mn-lt"/>
              </a:rPr>
              <a:t>Blame others rather than accept personal responsibility for our actions.</a:t>
            </a:r>
          </a:p>
          <a:p>
            <a:pPr marL="171450" indent="-171450">
              <a:buFont typeface="Arial" panose="020B0604020202020204" pitchFamily="34" charset="0"/>
              <a:buChar char="•"/>
            </a:pPr>
            <a:endParaRPr lang="en-US" sz="1400" i="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mn-lt"/>
              </a:rPr>
              <a:t>Increase awareness of self-talk in the following 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latin typeface="+mn-lt"/>
              </a:rPr>
              <a:t>Through reflection, we identify moments when we experienced strong emotions, exhibited poor, or sub-optimal behavior, and examine the thoughts we had at the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a:latin typeface="+mn-lt"/>
              </a:rPr>
              <a:t>Through awareness, we recognize patterns in our thinking and understand how they relate to performance. </a:t>
            </a:r>
          </a:p>
          <a:p>
            <a:endParaRPr lang="en-US" sz="1400" i="0">
              <a:latin typeface="+mn-lt"/>
            </a:endParaRPr>
          </a:p>
          <a:p>
            <a:r>
              <a:rPr lang="en-US" sz="1400" i="1">
                <a:latin typeface="+mn-lt"/>
              </a:rPr>
              <a:t>Discuss:</a:t>
            </a:r>
          </a:p>
          <a:p>
            <a:r>
              <a:rPr lang="en-US" sz="1400" i="0">
                <a:latin typeface="+mn-lt"/>
              </a:rPr>
              <a:t>Looking at the examples of cognitive distortions and logical fallacies, discuss a time you have seen one of these interfere with optimal performance.</a:t>
            </a:r>
          </a:p>
          <a:p>
            <a:pPr marL="171450" indent="-171450">
              <a:buFont typeface="Arial" panose="020B0604020202020204" pitchFamily="34" charset="0"/>
              <a:buChar char="•"/>
            </a:pPr>
            <a:r>
              <a:rPr lang="en-US" sz="1400" i="0">
                <a:latin typeface="+mn-lt"/>
              </a:rPr>
              <a:t>Which hazardous thinking pattern was used?</a:t>
            </a:r>
          </a:p>
          <a:p>
            <a:pPr marL="171450" indent="-171450">
              <a:buFont typeface="Arial" panose="020B0604020202020204" pitchFamily="34" charset="0"/>
              <a:buChar char="•"/>
            </a:pPr>
            <a:r>
              <a:rPr lang="en-US" sz="1400" i="0">
                <a:latin typeface="+mn-lt"/>
              </a:rPr>
              <a:t>How did it interfere?</a:t>
            </a:r>
          </a:p>
          <a:p>
            <a:pPr marL="171450" indent="-171450">
              <a:buFont typeface="Arial" panose="020B0604020202020204" pitchFamily="34" charset="0"/>
              <a:buChar char="•"/>
            </a:pPr>
            <a:r>
              <a:rPr lang="en-US" sz="1400" i="0">
                <a:latin typeface="+mn-lt"/>
              </a:rPr>
              <a:t>How was it addressed?</a:t>
            </a:r>
          </a:p>
          <a:p>
            <a:pPr marL="171450" indent="-171450">
              <a:buFont typeface="Arial" panose="020B0604020202020204" pitchFamily="34" charset="0"/>
              <a:buChar char="•"/>
            </a:pPr>
            <a:r>
              <a:rPr lang="en-US" sz="1400" i="0">
                <a:latin typeface="+mn-lt"/>
              </a:rPr>
              <a:t>How would you improve performance?</a:t>
            </a:r>
          </a:p>
          <a:p>
            <a:endParaRPr lang="en-US" sz="1400"/>
          </a:p>
        </p:txBody>
      </p:sp>
      <p:sp>
        <p:nvSpPr>
          <p:cNvPr id="4" name="Slide Number Placeholder 3">
            <a:extLst>
              <a:ext uri="{FF2B5EF4-FFF2-40B4-BE49-F238E27FC236}">
                <a16:creationId xmlns:a16="http://schemas.microsoft.com/office/drawing/2014/main" id="{44D85E45-30B5-EA9A-430D-0361F30B5A3A}"/>
              </a:ext>
            </a:extLst>
          </p:cNvPr>
          <p:cNvSpPr>
            <a:spLocks noGrp="1"/>
          </p:cNvSpPr>
          <p:nvPr>
            <p:ph type="sldNum" sz="quarter" idx="5"/>
          </p:nvPr>
        </p:nvSpPr>
        <p:spPr/>
        <p:txBody>
          <a:bodyPr/>
          <a:lstStyle/>
          <a:p>
            <a:fld id="{A43DECA1-90B2-4901-9C02-4FB4999FDED7}" type="slidenum">
              <a:rPr lang="en-US" smtClean="0"/>
              <a:t>9</a:t>
            </a:fld>
            <a:endParaRPr lang="en-US"/>
          </a:p>
        </p:txBody>
      </p:sp>
    </p:spTree>
    <p:extLst>
      <p:ext uri="{BB962C8B-B14F-4D97-AF65-F5344CB8AC3E}">
        <p14:creationId xmlns:p14="http://schemas.microsoft.com/office/powerpoint/2010/main" val="3573569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425B5DA-133E-22C7-1FEA-41BBF5C08C7E}"/>
              </a:ext>
            </a:extLst>
          </p:cNvPr>
          <p:cNvSpPr>
            <a:spLocks noGrp="1"/>
          </p:cNvSpPr>
          <p:nvPr>
            <p:ph type="body" sz="quarter" idx="14"/>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endParaRPr lang="en-US"/>
          </a:p>
        </p:txBody>
      </p:sp>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5/27/2026</a:t>
            </a:fld>
            <a:endParaRPr lang="en-US"/>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pic>
        <p:nvPicPr>
          <p:cNvPr id="17" name="Picture 16">
            <a:extLst>
              <a:ext uri="{FF2B5EF4-FFF2-40B4-BE49-F238E27FC236}">
                <a16:creationId xmlns:a16="http://schemas.microsoft.com/office/drawing/2014/main" id="{FD74C54B-3CB2-9359-CDB3-F8CD37250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a:t>Click to add Course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5/27/2026</a:t>
            </a:fld>
            <a:endParaRPr lang="en-US"/>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5" name="Text Placeholder 10">
            <a:extLst>
              <a:ext uri="{FF2B5EF4-FFF2-40B4-BE49-F238E27FC236}">
                <a16:creationId xmlns:a16="http://schemas.microsoft.com/office/drawing/2014/main" id="{B2CBB243-EC7C-46BA-C6E5-510B51293EA2}"/>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5/27/2026</a:t>
            </a:fld>
            <a:endParaRPr lang="en-US"/>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7" name="Picture Placeholder 11">
            <a:extLst>
              <a:ext uri="{FF2B5EF4-FFF2-40B4-BE49-F238E27FC236}">
                <a16:creationId xmlns:a16="http://schemas.microsoft.com/office/drawing/2014/main" id="{FCC77A10-57A9-D7D2-AE68-2E7E2F23B2AA}"/>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 Slide Tim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5/27/2026</a:t>
            </a:fld>
            <a:endParaRPr lang="en-US"/>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Rectangle: 7">
            <a:extLst>
              <a:ext uri="{FF2B5EF4-FFF2-40B4-BE49-F238E27FC236}">
                <a16:creationId xmlns:a16="http://schemas.microsoft.com/office/drawing/2014/main" id="{82D39524-1307-A829-E75D-5D9B79E04EA3}"/>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End of Activity</a:t>
            </a:r>
          </a:p>
        </p:txBody>
      </p:sp>
      <p:sp>
        <p:nvSpPr>
          <p:cNvPr id="12" name="Rectangle: 6">
            <a:extLst>
              <a:ext uri="{FF2B5EF4-FFF2-40B4-BE49-F238E27FC236}">
                <a16:creationId xmlns:a16="http://schemas.microsoft.com/office/drawing/2014/main" id="{C4D0B185-4D14-E3FF-EF1E-DD86008E8F81}"/>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Activity ends in 1 minute</a:t>
            </a:r>
          </a:p>
        </p:txBody>
      </p:sp>
      <p:sp>
        <p:nvSpPr>
          <p:cNvPr id="11" name="Rectangle: 3">
            <a:extLst>
              <a:ext uri="{FF2B5EF4-FFF2-40B4-BE49-F238E27FC236}">
                <a16:creationId xmlns:a16="http://schemas.microsoft.com/office/drawing/2014/main" id="{E279B447-D6F6-D780-6A85-ADEB761EBEBF}"/>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Activity ends in 2 minutes</a:t>
            </a:r>
          </a:p>
        </p:txBody>
      </p:sp>
      <p:sp>
        <p:nvSpPr>
          <p:cNvPr id="10" name="Rectangle: 4">
            <a:extLst>
              <a:ext uri="{FF2B5EF4-FFF2-40B4-BE49-F238E27FC236}">
                <a16:creationId xmlns:a16="http://schemas.microsoft.com/office/drawing/2014/main" id="{B9A33E23-0427-1803-F2C3-11128C142386}"/>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Activity ends in 3 minutes</a:t>
            </a:r>
          </a:p>
        </p:txBody>
      </p:sp>
      <p:sp>
        <p:nvSpPr>
          <p:cNvPr id="9" name="Rectangle: 3">
            <a:extLst>
              <a:ext uri="{FF2B5EF4-FFF2-40B4-BE49-F238E27FC236}">
                <a16:creationId xmlns:a16="http://schemas.microsoft.com/office/drawing/2014/main" id="{E4BDC840-C0F0-38F7-8AEB-E83B0F4162F6}"/>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Activity ends in 4 minutes</a:t>
            </a:r>
          </a:p>
        </p:txBody>
      </p:sp>
      <p:sp>
        <p:nvSpPr>
          <p:cNvPr id="6" name="Rectangle: 2">
            <a:extLst>
              <a:ext uri="{FF2B5EF4-FFF2-40B4-BE49-F238E27FC236}">
                <a16:creationId xmlns:a16="http://schemas.microsoft.com/office/drawing/2014/main" id="{F0198FAD-8EFA-C003-3BA5-9C079E659348}"/>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Activity ends in 5 minutes</a:t>
            </a:r>
          </a:p>
        </p:txBody>
      </p:sp>
      <p:sp>
        <p:nvSpPr>
          <p:cNvPr id="8" name="Rectangle: 1">
            <a:extLst>
              <a:ext uri="{FF2B5EF4-FFF2-40B4-BE49-F238E27FC236}">
                <a16:creationId xmlns:a16="http://schemas.microsoft.com/office/drawing/2014/main" id="{199FA782-2281-F325-3836-ACF44BFC35DE}"/>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solidFill>
                  <a:srgbClr val="00283A"/>
                </a:solidFill>
                <a:latin typeface="Segoe UI" panose="020B0502040204020203" pitchFamily="34" charset="0"/>
                <a:cs typeface="Segoe UI" panose="020B0502040204020203" pitchFamily="34" charset="0"/>
              </a:rPr>
              <a:t>Press to start 5 minute timer</a:t>
            </a:r>
          </a:p>
        </p:txBody>
      </p:sp>
    </p:spTree>
    <p:extLst>
      <p:ext uri="{BB962C8B-B14F-4D97-AF65-F5344CB8AC3E}">
        <p14:creationId xmlns:p14="http://schemas.microsoft.com/office/powerpoint/2010/main" val="1168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1" presetClass="exit" presetSubtype="1" fill="hold" grpId="0" nodeType="afterEffect">
                                  <p:stCondLst>
                                    <p:cond delay="0"/>
                                  </p:stCondLst>
                                  <p:childTnLst>
                                    <p:animEffect transition="out" filter="wheel(1)">
                                      <p:cBhvr>
                                        <p:cTn id="10" dur="59000"/>
                                        <p:tgtEl>
                                          <p:spTgt spid="6"/>
                                        </p:tgtEl>
                                      </p:cBhvr>
                                    </p:animEffect>
                                    <p:set>
                                      <p:cBhvr>
                                        <p:cTn id="11" dur="1" fill="hold">
                                          <p:stCondLst>
                                            <p:cond delay="58999"/>
                                          </p:stCondLst>
                                        </p:cTn>
                                        <p:tgtEl>
                                          <p:spTgt spid="6"/>
                                        </p:tgtEl>
                                        <p:attrNameLst>
                                          <p:attrName>style.visibility</p:attrName>
                                        </p:attrNameLst>
                                      </p:cBhvr>
                                      <p:to>
                                        <p:strVal val="hidden"/>
                                      </p:to>
                                    </p:set>
                                  </p:childTnLst>
                                </p:cTn>
                              </p:par>
                            </p:childTnLst>
                          </p:cTn>
                        </p:par>
                        <p:par>
                          <p:cTn id="12" fill="hold">
                            <p:stCondLst>
                              <p:cond delay="59500"/>
                            </p:stCondLst>
                            <p:childTnLst>
                              <p:par>
                                <p:cTn id="13" presetID="21" presetClass="exit" presetSubtype="1" fill="hold" grpId="0" nodeType="afterEffect">
                                  <p:stCondLst>
                                    <p:cond delay="0"/>
                                  </p:stCondLst>
                                  <p:childTnLst>
                                    <p:animEffect transition="out" filter="wheel(1)">
                                      <p:cBhvr>
                                        <p:cTn id="14" dur="59000"/>
                                        <p:tgtEl>
                                          <p:spTgt spid="9"/>
                                        </p:tgtEl>
                                      </p:cBhvr>
                                    </p:animEffect>
                                    <p:set>
                                      <p:cBhvr>
                                        <p:cTn id="15" dur="1" fill="hold">
                                          <p:stCondLst>
                                            <p:cond delay="58999"/>
                                          </p:stCondLst>
                                        </p:cTn>
                                        <p:tgtEl>
                                          <p:spTgt spid="9"/>
                                        </p:tgtEl>
                                        <p:attrNameLst>
                                          <p:attrName>style.visibility</p:attrName>
                                        </p:attrNameLst>
                                      </p:cBhvr>
                                      <p:to>
                                        <p:strVal val="hidden"/>
                                      </p:to>
                                    </p:set>
                                  </p:childTnLst>
                                </p:cTn>
                              </p:par>
                            </p:childTnLst>
                          </p:cTn>
                        </p:par>
                        <p:par>
                          <p:cTn id="16" fill="hold">
                            <p:stCondLst>
                              <p:cond delay="118500"/>
                            </p:stCondLst>
                            <p:childTnLst>
                              <p:par>
                                <p:cTn id="17" presetID="21" presetClass="exit" presetSubtype="1" fill="hold" grpId="0" nodeType="afterEffect">
                                  <p:stCondLst>
                                    <p:cond delay="0"/>
                                  </p:stCondLst>
                                  <p:childTnLst>
                                    <p:animEffect transition="out" filter="wheel(1)">
                                      <p:cBhvr>
                                        <p:cTn id="18" dur="59000"/>
                                        <p:tgtEl>
                                          <p:spTgt spid="10"/>
                                        </p:tgtEl>
                                      </p:cBhvr>
                                    </p:animEffect>
                                    <p:set>
                                      <p:cBhvr>
                                        <p:cTn id="19" dur="1" fill="hold">
                                          <p:stCondLst>
                                            <p:cond delay="58999"/>
                                          </p:stCondLst>
                                        </p:cTn>
                                        <p:tgtEl>
                                          <p:spTgt spid="10"/>
                                        </p:tgtEl>
                                        <p:attrNameLst>
                                          <p:attrName>style.visibility</p:attrName>
                                        </p:attrNameLst>
                                      </p:cBhvr>
                                      <p:to>
                                        <p:strVal val="hidden"/>
                                      </p:to>
                                    </p:set>
                                  </p:childTnLst>
                                </p:cTn>
                              </p:par>
                            </p:childTnLst>
                          </p:cTn>
                        </p:par>
                        <p:par>
                          <p:cTn id="20" fill="hold">
                            <p:stCondLst>
                              <p:cond delay="177500"/>
                            </p:stCondLst>
                            <p:childTnLst>
                              <p:par>
                                <p:cTn id="21" presetID="21" presetClass="exit" presetSubtype="1" fill="hold" grpId="0" nodeType="afterEffect">
                                  <p:stCondLst>
                                    <p:cond delay="0"/>
                                  </p:stCondLst>
                                  <p:childTnLst>
                                    <p:animEffect transition="out" filter="wheel(1)">
                                      <p:cBhvr>
                                        <p:cTn id="22" dur="59000"/>
                                        <p:tgtEl>
                                          <p:spTgt spid="11"/>
                                        </p:tgtEl>
                                      </p:cBhvr>
                                    </p:animEffect>
                                    <p:set>
                                      <p:cBhvr>
                                        <p:cTn id="23" dur="1" fill="hold">
                                          <p:stCondLst>
                                            <p:cond delay="58999"/>
                                          </p:stCondLst>
                                        </p:cTn>
                                        <p:tgtEl>
                                          <p:spTgt spid="11"/>
                                        </p:tgtEl>
                                        <p:attrNameLst>
                                          <p:attrName>style.visibility</p:attrName>
                                        </p:attrNameLst>
                                      </p:cBhvr>
                                      <p:to>
                                        <p:strVal val="hidden"/>
                                      </p:to>
                                    </p:set>
                                  </p:childTnLst>
                                </p:cTn>
                              </p:par>
                            </p:childTnLst>
                          </p:cTn>
                        </p:par>
                        <p:par>
                          <p:cTn id="24" fill="hold">
                            <p:stCondLst>
                              <p:cond delay="236500"/>
                            </p:stCondLst>
                            <p:childTnLst>
                              <p:par>
                                <p:cTn id="25" presetID="21" presetClass="exit" presetSubtype="1" fill="hold" grpId="0" nodeType="afterEffect">
                                  <p:stCondLst>
                                    <p:cond delay="0"/>
                                  </p:stCondLst>
                                  <p:childTnLst>
                                    <p:animEffect transition="out" filter="wheel(1)">
                                      <p:cBhvr>
                                        <p:cTn id="26" dur="59000"/>
                                        <p:tgtEl>
                                          <p:spTgt spid="12"/>
                                        </p:tgtEl>
                                      </p:cBhvr>
                                    </p:animEffect>
                                    <p:set>
                                      <p:cBhvr>
                                        <p:cTn id="27" dur="1" fill="hold">
                                          <p:stCondLst>
                                            <p:cond delay="58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6"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5/27/2026</a:t>
            </a:fld>
            <a:endParaRPr lang="en-US"/>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5/27/2026</a:t>
            </a:fld>
            <a:endParaRPr lang="en-US"/>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5/27/2026</a:t>
            </a:fld>
            <a:endParaRPr lang="en-US"/>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5/27/2026</a:t>
            </a:fld>
            <a:endParaRPr lang="en-US"/>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59" y="6356350"/>
            <a:ext cx="2578608" cy="365125"/>
          </a:xfrm>
        </p:spPr>
        <p:txBody>
          <a:bodyPr/>
          <a:lstStyle/>
          <a:p>
            <a:fld id="{92230763-09DA-4369-B759-4F3C13DCD774}" type="slidenum">
              <a:rPr lang="en-US" smtClean="0"/>
              <a:t>‹#›</a:t>
            </a:fld>
            <a:endParaRPr lang="en-US"/>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5/27/2026</a:t>
            </a:fld>
            <a:endParaRPr lang="en-US"/>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5/27/2026</a:t>
            </a:fld>
            <a:endParaRPr lang="en-US"/>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5/27/2026</a:t>
            </a:fld>
            <a:endParaRPr lang="en-US"/>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5/27/2026</a:t>
            </a:fld>
            <a:endParaRPr lang="en-US"/>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pPr/>
              <a:t>‹#›</a:t>
            </a:fld>
            <a:endParaRPr lang="en-US"/>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a:t>Click to add Terminal Learning Objective</a:t>
            </a:r>
          </a:p>
        </p:txBody>
      </p:sp>
      <p:sp>
        <p:nvSpPr>
          <p:cNvPr id="2" name="Text Placeholder 8">
            <a:extLst>
              <a:ext uri="{FF2B5EF4-FFF2-40B4-BE49-F238E27FC236}">
                <a16:creationId xmlns:a16="http://schemas.microsoft.com/office/drawing/2014/main" id="{44498A47-741F-5200-EA8B-EAAADFCE935F}"/>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5/27/2026</a:t>
            </a:fld>
            <a:endParaRPr lang="en-US"/>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5/27/2026</a:t>
            </a:fld>
            <a:endParaRPr lang="en-US"/>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11" name="Text Placeholder 10">
            <a:extLst>
              <a:ext uri="{FF2B5EF4-FFF2-40B4-BE49-F238E27FC236}">
                <a16:creationId xmlns:a16="http://schemas.microsoft.com/office/drawing/2014/main" id="{A96A72A6-C1D5-A84D-EF6F-2E78DC5EBE32}"/>
              </a:ext>
            </a:extLst>
          </p:cNvPr>
          <p:cNvSpPr>
            <a:spLocks noGrp="1"/>
          </p:cNvSpPr>
          <p:nvPr>
            <p:ph type="body" sz="quarter" idx="17"/>
          </p:nvPr>
        </p:nvSpPr>
        <p:spPr>
          <a:xfrm>
            <a:off x="2240280" y="640080"/>
            <a:ext cx="7543800"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5/27/2026</a:t>
            </a:fld>
            <a:endParaRPr lang="en-US"/>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4" name="Text Placeholder 10">
            <a:extLst>
              <a:ext uri="{FF2B5EF4-FFF2-40B4-BE49-F238E27FC236}">
                <a16:creationId xmlns:a16="http://schemas.microsoft.com/office/drawing/2014/main" id="{957153F0-BBA8-1788-8660-6EA762291169}"/>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5/27/2026</a:t>
            </a:fld>
            <a:endParaRPr lang="en-US"/>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3" name="Text Placeholder 10">
            <a:extLst>
              <a:ext uri="{FF2B5EF4-FFF2-40B4-BE49-F238E27FC236}">
                <a16:creationId xmlns:a16="http://schemas.microsoft.com/office/drawing/2014/main" id="{3BE57E5B-9026-0413-0FDC-417A4E87AC9A}"/>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5/27/2026</a:t>
            </a:fld>
            <a:endParaRPr lang="en-US"/>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Text Placeholder 10">
            <a:extLst>
              <a:ext uri="{FF2B5EF4-FFF2-40B4-BE49-F238E27FC236}">
                <a16:creationId xmlns:a16="http://schemas.microsoft.com/office/drawing/2014/main" id="{4DAB9687-4895-12BC-9C45-22D0B563FF82}"/>
              </a:ext>
            </a:extLst>
          </p:cNvPr>
          <p:cNvSpPr>
            <a:spLocks noGrp="1"/>
          </p:cNvSpPr>
          <p:nvPr>
            <p:ph type="body" sz="quarter" idx="22"/>
          </p:nvPr>
        </p:nvSpPr>
        <p:spPr>
          <a:xfrm>
            <a:off x="2237225" y="640080"/>
            <a:ext cx="7600112" cy="704088"/>
          </a:xfrm>
        </p:spPr>
        <p:txBody>
          <a:bodyPr>
            <a:noAutofit/>
          </a:bodyPr>
          <a:lstStyle>
            <a:lvl1pPr marL="0" indent="0">
              <a:lnSpc>
                <a:spcPct val="100000"/>
              </a:lnSpc>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5/27/2026</a:t>
            </a:fld>
            <a:endParaRPr lang="en-US"/>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3288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1" name="Text Placeholder 10">
            <a:extLst>
              <a:ext uri="{FF2B5EF4-FFF2-40B4-BE49-F238E27FC236}">
                <a16:creationId xmlns:a16="http://schemas.microsoft.com/office/drawing/2014/main" id="{5EA86D06-EB54-8873-A7D6-A8575D0D3C4E}"/>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5/27/2026</a:t>
            </a:fld>
            <a:endParaRPr lang="en-US"/>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a:t>Click to edit text</a:t>
            </a:r>
          </a:p>
        </p:txBody>
      </p:sp>
      <p:sp>
        <p:nvSpPr>
          <p:cNvPr id="10" name="Text Placeholder 10">
            <a:extLst>
              <a:ext uri="{FF2B5EF4-FFF2-40B4-BE49-F238E27FC236}">
                <a16:creationId xmlns:a16="http://schemas.microsoft.com/office/drawing/2014/main" id="{15E5B0C0-F169-1B5F-F760-6543B552977E}"/>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5/27/2026</a:t>
            </a:fld>
            <a:endParaRPr lang="en-US"/>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532888"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a:p>
        </p:txBody>
      </p:sp>
      <p:sp>
        <p:nvSpPr>
          <p:cNvPr id="10" name="Rectangle 9">
            <a:extLst>
              <a:ext uri="{FF2B5EF4-FFF2-40B4-BE49-F238E27FC236}">
                <a16:creationId xmlns:a16="http://schemas.microsoft.com/office/drawing/2014/main" id="{FBDDBE4F-6CBB-F211-88CA-A320AF253630}"/>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9EE4969-A754-16FE-E3D7-3390E195FC39}"/>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698359A-C28C-3FCE-755E-EE9A3225A958}"/>
              </a:ext>
            </a:extLst>
          </p:cNvPr>
          <p:cNvSpPr/>
          <p:nvPr userDrawn="1"/>
        </p:nvSpPr>
        <p:spPr>
          <a:xfrm>
            <a:off x="183552" y="447039"/>
            <a:ext cx="12008448" cy="1149199"/>
          </a:xfrm>
          <a:prstGeom prst="rect">
            <a:avLst/>
          </a:prstGeom>
          <a:solidFill>
            <a:srgbClr val="022A3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DB21B86A-BA0B-B952-D666-87437864765C}"/>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descr="Logo&#10;&#10;Description automatically generated">
            <a:extLst>
              <a:ext uri="{FF2B5EF4-FFF2-40B4-BE49-F238E27FC236}">
                <a16:creationId xmlns:a16="http://schemas.microsoft.com/office/drawing/2014/main" id="{30EB47C1-59C7-6F06-ECAC-E1A8B01D9293}"/>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37751B5F-F961-39B7-89FE-924960BDD545}"/>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Freeform: Shape 19">
            <a:extLst>
              <a:ext uri="{FF2B5EF4-FFF2-40B4-BE49-F238E27FC236}">
                <a16:creationId xmlns:a16="http://schemas.microsoft.com/office/drawing/2014/main" id="{8334DEDA-3C1D-1E9F-F84B-5D6262E345B4}"/>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Action Button: Blank 8">
            <a:hlinkClick r:id="" action="ppaction://hlinkshowjump?jump=lastslide" highlightClick="1"/>
            <a:extLst>
              <a:ext uri="{FF2B5EF4-FFF2-40B4-BE49-F238E27FC236}">
                <a16:creationId xmlns:a16="http://schemas.microsoft.com/office/drawing/2014/main" id="{1CE7A0CF-3BD3-4B27-1352-B3256D7AF69D}"/>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a:t>Glossary</a:t>
            </a:r>
          </a:p>
        </p:txBody>
      </p:sp>
      <p:pic>
        <p:nvPicPr>
          <p:cNvPr id="24" name="Picture 23" descr="Text&#10;&#10;AI-generated content may be incorrect.">
            <a:extLst>
              <a:ext uri="{FF2B5EF4-FFF2-40B4-BE49-F238E27FC236}">
                <a16:creationId xmlns:a16="http://schemas.microsoft.com/office/drawing/2014/main" id="{50A9524A-9025-C7D4-0B1F-9130C2C94787}"/>
              </a:ext>
            </a:extLst>
          </p:cNvPr>
          <p:cNvPicPr>
            <a:picLocks noChangeAspect="1"/>
          </p:cNvPicPr>
          <p:nvPr userDrawn="1"/>
        </p:nvPicPr>
        <p:blipFill>
          <a:blip r:embed="rId22"/>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685" r:id="rId10"/>
    <p:sldLayoutId id="2147483697" r:id="rId11"/>
    <p:sldLayoutId id="2147483704" r:id="rId12"/>
    <p:sldLayoutId id="2147483701" r:id="rId13"/>
    <p:sldLayoutId id="2147483699" r:id="rId14"/>
    <p:sldLayoutId id="2147483702" r:id="rId15"/>
    <p:sldLayoutId id="2147483694" r:id="rId16"/>
    <p:sldLayoutId id="2147483695" r:id="rId17"/>
    <p:sldLayoutId id="2147483681" r:id="rId18"/>
    <p:sldLayoutId id="2147483684" r:id="rId19"/>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us/v3/__https:/www.mynavyhr.navy.mil/Support-Services/Culture-Resilience/Warrior-Toughness/__;!!DJ_L93zn18-Ojg!k6WNEE53eJcX8qQtlntn2G8TYBjeXuqUY5zsYrtZh2TMWk2Zx4gkmRoH19LGRYEoETaEinj0szwQSgDZ31nZ4aE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dvidshub.net/video/1008235"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620CB-41B0-A210-34C2-7885DBFBC63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Welcome</a:t>
            </a:r>
          </a:p>
        </p:txBody>
      </p:sp>
      <p:pic>
        <p:nvPicPr>
          <p:cNvPr id="7" name="Picture 6" descr="Warrior Toug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Tree>
    <p:extLst>
      <p:ext uri="{BB962C8B-B14F-4D97-AF65-F5344CB8AC3E}">
        <p14:creationId xmlns:p14="http://schemas.microsoft.com/office/powerpoint/2010/main" val="42392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48FFBD-9189-8F52-DF8B-5AA8C1E36C7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Calibri" panose="020F0502020204030204" pitchFamily="34" charset="0"/>
                <a:cs typeface="Segoe UI" panose="020B0502040204020203" pitchFamily="34" charset="0"/>
              </a:rPr>
              <a:t>The Power of Neuroplasticity</a:t>
            </a:r>
          </a:p>
        </p:txBody>
      </p:sp>
      <p:sp>
        <p:nvSpPr>
          <p:cNvPr id="7" name="Text Placeholder 6">
            <a:extLst>
              <a:ext uri="{FF2B5EF4-FFF2-40B4-BE49-F238E27FC236}">
                <a16:creationId xmlns:a16="http://schemas.microsoft.com/office/drawing/2014/main" id="{6E765435-4007-C50B-CCCB-5427A6801C23}"/>
              </a:ext>
            </a:extLst>
          </p:cNvPr>
          <p:cNvSpPr>
            <a:spLocks noGrp="1"/>
          </p:cNvSpPr>
          <p:nvPr>
            <p:ph type="body" sz="quarter" idx="17"/>
          </p:nvPr>
        </p:nvSpPr>
        <p:spPr/>
        <p:txBody>
          <a:bodyPr/>
          <a:lstStyle/>
          <a:p>
            <a:r>
              <a:rPr lang="en-US" sz="2000" i="0">
                <a:latin typeface="Segoe UI" panose="020B0502040204020203" pitchFamily="34" charset="0"/>
                <a:cs typeface="Segoe UI" panose="020B0502040204020203" pitchFamily="34" charset="0"/>
              </a:rPr>
              <a:t>How can you apply the concepts in this video to your</a:t>
            </a:r>
            <a:br>
              <a:rPr lang="en-US" sz="2000" i="0">
                <a:latin typeface="Segoe UI" panose="020B0502040204020203" pitchFamily="34" charset="0"/>
                <a:cs typeface="Segoe UI" panose="020B0502040204020203" pitchFamily="34" charset="0"/>
              </a:rPr>
            </a:br>
            <a:r>
              <a:rPr lang="en-US" sz="2000" i="0">
                <a:latin typeface="Segoe UI" panose="020B0502040204020203" pitchFamily="34" charset="0"/>
                <a:cs typeface="Segoe UI" panose="020B0502040204020203" pitchFamily="34" charset="0"/>
              </a:rPr>
              <a:t>everyday life?</a:t>
            </a:r>
          </a:p>
        </p:txBody>
      </p:sp>
      <p:pic>
        <p:nvPicPr>
          <p:cNvPr id="5" name="BG">
            <a:extLst>
              <a:ext uri="{FF2B5EF4-FFF2-40B4-BE49-F238E27FC236}">
                <a16:creationId xmlns:a16="http://schemas.microsoft.com/office/drawing/2014/main" id="{37831862-721A-B24D-659B-733BF71860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pic>
        <p:nvPicPr>
          <p:cNvPr id="11" name="Gears" descr="icons for exercise, problem solving, idea generation, and reflection">
            <a:extLst>
              <a:ext uri="{FF2B5EF4-FFF2-40B4-BE49-F238E27FC236}">
                <a16:creationId xmlns:a16="http://schemas.microsoft.com/office/drawing/2014/main" id="{5A235205-FA35-EAA5-5530-6FB9EBE6D7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6721" y="1700785"/>
            <a:ext cx="11338558" cy="4346447"/>
          </a:xfrm>
          <a:prstGeom prst="rect">
            <a:avLst/>
          </a:prstGeom>
        </p:spPr>
      </p:pic>
      <p:pic>
        <p:nvPicPr>
          <p:cNvPr id="10" name="Thinker">
            <a:extLst>
              <a:ext uri="{FF2B5EF4-FFF2-40B4-BE49-F238E27FC236}">
                <a16:creationId xmlns:a16="http://schemas.microsoft.com/office/drawing/2014/main" id="{AF0DB26D-28B0-D661-D5B8-350E511483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6721" y="1700785"/>
            <a:ext cx="11338558" cy="4346447"/>
          </a:xfrm>
          <a:prstGeom prst="rect">
            <a:avLst/>
          </a:prstGeom>
        </p:spPr>
      </p:pic>
      <p:pic>
        <p:nvPicPr>
          <p:cNvPr id="9" name="Lightbulb">
            <a:extLst>
              <a:ext uri="{FF2B5EF4-FFF2-40B4-BE49-F238E27FC236}">
                <a16:creationId xmlns:a16="http://schemas.microsoft.com/office/drawing/2014/main" id="{FE49A2A4-7BEC-C317-1C03-F85DD3A315F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6721" y="1700784"/>
            <a:ext cx="11338558" cy="4346448"/>
          </a:xfrm>
          <a:prstGeom prst="rect">
            <a:avLst/>
          </a:prstGeom>
        </p:spPr>
      </p:pic>
      <p:pic>
        <p:nvPicPr>
          <p:cNvPr id="4" name="Runner">
            <a:extLst>
              <a:ext uri="{FF2B5EF4-FFF2-40B4-BE49-F238E27FC236}">
                <a16:creationId xmlns:a16="http://schemas.microsoft.com/office/drawing/2014/main" id="{B77CF3E5-5DC8-5165-52AA-4D56662E5A2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6722" y="1700784"/>
            <a:ext cx="11338558" cy="4346448"/>
          </a:xfrm>
          <a:prstGeom prst="rect">
            <a:avLst/>
          </a:prstGeom>
        </p:spPr>
      </p:pic>
      <p:sp>
        <p:nvSpPr>
          <p:cNvPr id="2" name="Footer Placeholder 1">
            <a:extLst>
              <a:ext uri="{FF2B5EF4-FFF2-40B4-BE49-F238E27FC236}">
                <a16:creationId xmlns:a16="http://schemas.microsoft.com/office/drawing/2014/main" id="{004E0F87-6CED-B051-69A4-8F2443256390}"/>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BE141D68-2F55-124D-9A85-AC1E94086961}"/>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10</a:t>
            </a:fld>
            <a:endParaRPr lang="en-US"/>
          </a:p>
        </p:txBody>
      </p:sp>
    </p:spTree>
    <p:extLst>
      <p:ext uri="{BB962C8B-B14F-4D97-AF65-F5344CB8AC3E}">
        <p14:creationId xmlns:p14="http://schemas.microsoft.com/office/powerpoint/2010/main" val="123943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Retrain Your Brain for Optimism</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i="0">
                <a:latin typeface="Segoe UI" panose="020B0502040204020203" pitchFamily="34" charset="0"/>
                <a:cs typeface="Segoe UI" panose="020B0502040204020203" pitchFamily="34" charset="0"/>
              </a:rPr>
              <a:t>What tools can you use to build optimism?</a:t>
            </a:r>
          </a:p>
        </p:txBody>
      </p:sp>
      <p:pic>
        <p:nvPicPr>
          <p:cNvPr id="12" name="Picture 11" descr="Sailors in Service Dress White uniforms celebrating with a trophy.">
            <a:extLst>
              <a:ext uri="{FF2B5EF4-FFF2-40B4-BE49-F238E27FC236}">
                <a16:creationId xmlns:a16="http://schemas.microsoft.com/office/drawing/2014/main" id="{C2F1539A-7BC0-986D-EFC3-6A74C45BCC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5" name="Rectangle 4">
            <a:extLst>
              <a:ext uri="{FF2B5EF4-FFF2-40B4-BE49-F238E27FC236}">
                <a16:creationId xmlns:a16="http://schemas.microsoft.com/office/drawing/2014/main" id="{680625CA-6658-12C7-43C2-80C4606117BE}"/>
              </a:ext>
              <a:ext uri="{C183D7F6-B498-43B3-948B-1728B52AA6E4}">
                <adec:decorative xmlns:adec="http://schemas.microsoft.com/office/drawing/2017/decorative" val="1"/>
              </a:ext>
            </a:extLst>
          </p:cNvPr>
          <p:cNvSpPr/>
          <p:nvPr/>
        </p:nvSpPr>
        <p:spPr>
          <a:xfrm>
            <a:off x="438329" y="1701608"/>
            <a:ext cx="4659549" cy="4342576"/>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ltruism">
            <a:extLst>
              <a:ext uri="{FF2B5EF4-FFF2-40B4-BE49-F238E27FC236}">
                <a16:creationId xmlns:a16="http://schemas.microsoft.com/office/drawing/2014/main" id="{3776A42E-1293-9ADE-9C7B-191CC7636953}"/>
              </a:ext>
            </a:extLst>
          </p:cNvPr>
          <p:cNvSpPr txBox="1">
            <a:spLocks/>
          </p:cNvSpPr>
          <p:nvPr/>
        </p:nvSpPr>
        <p:spPr>
          <a:xfrm>
            <a:off x="492995" y="1819571"/>
            <a:ext cx="3494570" cy="750718"/>
          </a:xfrm>
          <a:prstGeom prst="rect">
            <a:avLst/>
          </a:prstGeom>
          <a:noFill/>
        </p:spPr>
        <p:txBody>
          <a:bodyPr wrap="square" rtlCol="0">
            <a:spAutoFit/>
          </a:bodyPr>
          <a:lstStyle/>
          <a:p>
            <a:pPr marL="457200" indent="-457200">
              <a:lnSpc>
                <a:spcPts val="6000"/>
              </a:lnSpc>
              <a:buSzPct val="108000"/>
              <a:buFont typeface="Arial" panose="020B0604020202020204" pitchFamily="34" charset="0"/>
              <a:buChar char="•"/>
            </a:pPr>
            <a:r>
              <a:rPr lang="en-US" sz="2800" b="1" kern="1000">
                <a:solidFill>
                  <a:srgbClr val="00293A"/>
                </a:solidFill>
                <a:latin typeface="Segoe UI" panose="020B0502040204020203" pitchFamily="34" charset="0"/>
                <a:cs typeface="Segoe UI" panose="020B0502040204020203" pitchFamily="34" charset="0"/>
              </a:rPr>
              <a:t>Altruism</a:t>
            </a:r>
          </a:p>
        </p:txBody>
      </p:sp>
      <p:sp>
        <p:nvSpPr>
          <p:cNvPr id="6" name="Gratitude">
            <a:extLst>
              <a:ext uri="{FF2B5EF4-FFF2-40B4-BE49-F238E27FC236}">
                <a16:creationId xmlns:a16="http://schemas.microsoft.com/office/drawing/2014/main" id="{1D77C635-542C-8A97-2BE4-94C6C1A27671}"/>
              </a:ext>
            </a:extLst>
          </p:cNvPr>
          <p:cNvSpPr txBox="1">
            <a:spLocks noGrp="1" noRot="1" noMove="1" noResize="1" noEditPoints="1" noAdjustHandles="1" noChangeArrowheads="1" noChangeShapeType="1"/>
          </p:cNvSpPr>
          <p:nvPr/>
        </p:nvSpPr>
        <p:spPr>
          <a:xfrm>
            <a:off x="460440" y="2594586"/>
            <a:ext cx="3494570" cy="750718"/>
          </a:xfrm>
          <a:prstGeom prst="rect">
            <a:avLst/>
          </a:prstGeom>
          <a:noFill/>
        </p:spPr>
        <p:txBody>
          <a:bodyPr wrap="square" rtlCol="0">
            <a:spAutoFit/>
          </a:bodyPr>
          <a:lstStyle/>
          <a:p>
            <a:pPr marL="457200" indent="-457200">
              <a:lnSpc>
                <a:spcPts val="6000"/>
              </a:lnSpc>
              <a:buSzPct val="108000"/>
              <a:buFont typeface="Arial" panose="020B0604020202020204" pitchFamily="34" charset="0"/>
              <a:buChar char="•"/>
            </a:pPr>
            <a:r>
              <a:rPr lang="en-US" sz="2800" b="1" kern="1000">
                <a:solidFill>
                  <a:srgbClr val="00293A"/>
                </a:solidFill>
                <a:latin typeface="Segoe UI" panose="020B0502040204020203" pitchFamily="34" charset="0"/>
                <a:cs typeface="Segoe UI" panose="020B0502040204020203" pitchFamily="34" charset="0"/>
              </a:rPr>
              <a:t>Gratitude</a:t>
            </a:r>
          </a:p>
        </p:txBody>
      </p:sp>
      <p:sp>
        <p:nvSpPr>
          <p:cNvPr id="14" name="Positive Self-Talk">
            <a:extLst>
              <a:ext uri="{FF2B5EF4-FFF2-40B4-BE49-F238E27FC236}">
                <a16:creationId xmlns:a16="http://schemas.microsoft.com/office/drawing/2014/main" id="{89FCB111-F9E0-3D81-ED5C-5EE65CAFC476}"/>
              </a:ext>
            </a:extLst>
          </p:cNvPr>
          <p:cNvSpPr txBox="1">
            <a:spLocks noGrp="1" noRot="1" noMove="1" noResize="1" noEditPoints="1" noAdjustHandles="1" noChangeArrowheads="1" noChangeShapeType="1"/>
          </p:cNvSpPr>
          <p:nvPr/>
        </p:nvSpPr>
        <p:spPr>
          <a:xfrm>
            <a:off x="460440" y="3369601"/>
            <a:ext cx="3494570" cy="750718"/>
          </a:xfrm>
          <a:prstGeom prst="rect">
            <a:avLst/>
          </a:prstGeom>
          <a:noFill/>
        </p:spPr>
        <p:txBody>
          <a:bodyPr wrap="square" rtlCol="0">
            <a:spAutoFit/>
          </a:bodyPr>
          <a:lstStyle/>
          <a:p>
            <a:pPr marL="457200" indent="-457200">
              <a:lnSpc>
                <a:spcPts val="6000"/>
              </a:lnSpc>
              <a:buSzPct val="108000"/>
              <a:buFont typeface="Arial" panose="020B0604020202020204" pitchFamily="34" charset="0"/>
              <a:buChar char="•"/>
            </a:pPr>
            <a:r>
              <a:rPr lang="en-US" sz="2800" b="1" kern="1000">
                <a:solidFill>
                  <a:srgbClr val="00293A"/>
                </a:solidFill>
                <a:latin typeface="Segoe UI" panose="020B0502040204020203" pitchFamily="34" charset="0"/>
                <a:cs typeface="Segoe UI" panose="020B0502040204020203" pitchFamily="34" charset="0"/>
              </a:rPr>
              <a:t>Positive Self-Talk</a:t>
            </a:r>
          </a:p>
        </p:txBody>
      </p:sp>
      <p:sp>
        <p:nvSpPr>
          <p:cNvPr id="16" name="Self-Compassion">
            <a:extLst>
              <a:ext uri="{FF2B5EF4-FFF2-40B4-BE49-F238E27FC236}">
                <a16:creationId xmlns:a16="http://schemas.microsoft.com/office/drawing/2014/main" id="{B17F990F-79C1-377F-FCA6-E3454A945133}"/>
              </a:ext>
            </a:extLst>
          </p:cNvPr>
          <p:cNvSpPr txBox="1">
            <a:spLocks noGrp="1" noRot="1" noMove="1" noResize="1" noEditPoints="1" noAdjustHandles="1" noChangeArrowheads="1" noChangeShapeType="1"/>
          </p:cNvSpPr>
          <p:nvPr/>
        </p:nvSpPr>
        <p:spPr>
          <a:xfrm>
            <a:off x="460440" y="4144616"/>
            <a:ext cx="3494570" cy="750718"/>
          </a:xfrm>
          <a:prstGeom prst="rect">
            <a:avLst/>
          </a:prstGeom>
          <a:noFill/>
        </p:spPr>
        <p:txBody>
          <a:bodyPr wrap="square" rtlCol="0">
            <a:spAutoFit/>
          </a:bodyPr>
          <a:lstStyle/>
          <a:p>
            <a:pPr marL="457200" indent="-457200">
              <a:lnSpc>
                <a:spcPts val="6000"/>
              </a:lnSpc>
              <a:buSzPct val="108000"/>
              <a:buFont typeface="Arial" panose="020B0604020202020204" pitchFamily="34" charset="0"/>
              <a:buChar char="•"/>
            </a:pPr>
            <a:r>
              <a:rPr lang="en-US" sz="2800" b="1" kern="1000">
                <a:solidFill>
                  <a:srgbClr val="00293A"/>
                </a:solidFill>
                <a:latin typeface="Segoe UI" panose="020B0502040204020203" pitchFamily="34" charset="0"/>
                <a:cs typeface="Segoe UI" panose="020B0502040204020203" pitchFamily="34" charset="0"/>
              </a:rPr>
              <a:t>Self-Compassion</a:t>
            </a:r>
          </a:p>
        </p:txBody>
      </p:sp>
      <p:sp>
        <p:nvSpPr>
          <p:cNvPr id="4" name="Growth Mindset">
            <a:extLst>
              <a:ext uri="{FF2B5EF4-FFF2-40B4-BE49-F238E27FC236}">
                <a16:creationId xmlns:a16="http://schemas.microsoft.com/office/drawing/2014/main" id="{7B2BC50E-AE20-AB80-E5A6-6D1112B5E1B0}"/>
              </a:ext>
            </a:extLst>
          </p:cNvPr>
          <p:cNvSpPr txBox="1">
            <a:spLocks noGrp="1" noRot="1" noMove="1" noResize="1" noEditPoints="1" noAdjustHandles="1" noChangeArrowheads="1" noChangeShapeType="1"/>
          </p:cNvSpPr>
          <p:nvPr/>
        </p:nvSpPr>
        <p:spPr>
          <a:xfrm>
            <a:off x="460440" y="4919631"/>
            <a:ext cx="3494570" cy="750718"/>
          </a:xfrm>
          <a:prstGeom prst="rect">
            <a:avLst/>
          </a:prstGeom>
          <a:noFill/>
        </p:spPr>
        <p:txBody>
          <a:bodyPr wrap="square" rtlCol="0">
            <a:spAutoFit/>
          </a:bodyPr>
          <a:lstStyle/>
          <a:p>
            <a:pPr marL="457200" indent="-457200">
              <a:lnSpc>
                <a:spcPts val="6000"/>
              </a:lnSpc>
              <a:buSzPct val="108000"/>
              <a:buFont typeface="Arial" panose="020B0604020202020204" pitchFamily="34" charset="0"/>
              <a:buChar char="•"/>
            </a:pPr>
            <a:r>
              <a:rPr lang="en-US" sz="2800" b="1" kern="1000">
                <a:solidFill>
                  <a:srgbClr val="00293A"/>
                </a:solidFill>
                <a:latin typeface="Segoe UI" panose="020B0502040204020203" pitchFamily="34" charset="0"/>
                <a:cs typeface="Segoe UI" panose="020B0502040204020203" pitchFamily="34" charset="0"/>
              </a:rPr>
              <a:t>Growth Mindset</a:t>
            </a:r>
          </a:p>
        </p:txBody>
      </p:sp>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pPr/>
              <a:t>11</a:t>
            </a:fld>
            <a:endParaRPr lang="en-US"/>
          </a:p>
        </p:txBody>
      </p:sp>
    </p:spTree>
    <p:extLst>
      <p:ext uri="{BB962C8B-B14F-4D97-AF65-F5344CB8AC3E}">
        <p14:creationId xmlns:p14="http://schemas.microsoft.com/office/powerpoint/2010/main" val="71624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pic>
        <p:nvPicPr>
          <p:cNvPr id="4" name="Picture 3">
            <a:extLst>
              <a:ext uri="{FF2B5EF4-FFF2-40B4-BE49-F238E27FC236}">
                <a16:creationId xmlns:a16="http://schemas.microsoft.com/office/drawing/2014/main" id="{A09EBF06-6621-9E0C-FFE1-BA6B6AB1BE0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9769" y="2752841"/>
            <a:ext cx="11329414" cy="3295276"/>
          </a:xfrm>
          <a:prstGeom prst="rect">
            <a:avLst/>
          </a:prstGeom>
        </p:spPr>
      </p:pic>
      <p:sp>
        <p:nvSpPr>
          <p:cNvPr id="3" name="TextBox 2">
            <a:extLst>
              <a:ext uri="{FF2B5EF4-FFF2-40B4-BE49-F238E27FC236}">
                <a16:creationId xmlns:a16="http://schemas.microsoft.com/office/drawing/2014/main" id="{FF23C9AC-98D5-1A9C-4554-193DD4243A05}"/>
              </a:ext>
            </a:extLst>
          </p:cNvPr>
          <p:cNvSpPr txBox="1">
            <a:spLocks/>
          </p:cNvSpPr>
          <p:nvPr/>
        </p:nvSpPr>
        <p:spPr>
          <a:xfrm>
            <a:off x="429769" y="1662684"/>
            <a:ext cx="10718800" cy="523220"/>
          </a:xfrm>
          <a:prstGeom prst="rect">
            <a:avLst/>
          </a:prstGeom>
          <a:noFill/>
        </p:spPr>
        <p:txBody>
          <a:bodyPr wrap="square" rtlCol="0">
            <a:spAutoFit/>
          </a:bodyPr>
          <a:lstStyle/>
          <a:p>
            <a:pPr lvl="0">
              <a:defRPr/>
            </a:pPr>
            <a:r>
              <a:rPr lang="en-US" sz="2800" kern="100">
                <a:ea typeface="Calibri" panose="020F0502020204030204" pitchFamily="34" charset="0"/>
              </a:rPr>
              <a:t>Build Warrior Toughness by using flexible thinking!</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a:t>UNCLASSIFIED</a:t>
            </a:r>
          </a:p>
        </p:txBody>
      </p:sp>
      <p:sp>
        <p:nvSpPr>
          <p:cNvPr id="5" name="Slide Number Placeholder 2">
            <a:extLst>
              <a:ext uri="{FF2B5EF4-FFF2-40B4-BE49-F238E27FC236}">
                <a16:creationId xmlns:a16="http://schemas.microsoft.com/office/drawing/2014/main" id="{6B26AED2-0B98-8DA9-0AE0-9551B244C931}"/>
              </a:ext>
            </a:extLst>
          </p:cNvPr>
          <p:cNvSpPr>
            <a:spLocks noGrp="1"/>
          </p:cNvSpPr>
          <p:nvPr>
            <p:ph type="sldNum" sz="quarter" idx="12"/>
          </p:nvPr>
        </p:nvSpPr>
        <p:spPr/>
        <p:txBody>
          <a:bodyPr/>
          <a:lstStyle/>
          <a:p>
            <a:fld id="{92230763-09DA-4369-B759-4F3C13DCD774}" type="slidenum">
              <a:rPr lang="en-US" smtClean="0"/>
              <a:pPr/>
              <a:t>12</a:t>
            </a:fld>
            <a:endParaRPr lang="en-US"/>
          </a:p>
        </p:txBody>
      </p:sp>
    </p:spTree>
    <p:extLst>
      <p:ext uri="{BB962C8B-B14F-4D97-AF65-F5344CB8AC3E}">
        <p14:creationId xmlns:p14="http://schemas.microsoft.com/office/powerpoint/2010/main" val="133607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vert="horz" lIns="91440" tIns="45720" rIns="91440" bIns="45720" rtlCol="0" anchor="t">
            <a:normAutofit/>
          </a:bodyPr>
          <a:lstStyle/>
          <a:p>
            <a:r>
              <a:rPr lang="en-US" sz="4400"/>
              <a:t>Tools and Resources</a:t>
            </a:r>
          </a:p>
          <a:p>
            <a:pPr marL="457200" indent="-457200">
              <a:buFont typeface="Arial" panose="020B0604020202020204" pitchFamily="34" charset="0"/>
              <a:buChar char="•"/>
            </a:pPr>
            <a:r>
              <a:rPr lang="en-US" sz="2800" b="0" i="0">
                <a:effectLst/>
                <a:latin typeface="Segoe UI"/>
                <a:cs typeface="Segoe UI"/>
              </a:rPr>
              <a:t>McRaven, William H., “University of Texas at Austin 2014 Commencement Address.” Speech, University of Texas at Austin, May 17, 2014.</a:t>
            </a:r>
            <a:endParaRPr lang="en-US">
              <a:latin typeface="Segoe UI"/>
              <a:cs typeface="Segoe UI"/>
            </a:endParaRPr>
          </a:p>
          <a:p>
            <a:pPr marL="457200" indent="-457200">
              <a:buFont typeface="Arial" panose="020B0604020202020204" pitchFamily="34" charset="0"/>
              <a:buChar char="•"/>
            </a:pPr>
            <a:r>
              <a:rPr lang="en-US" sz="2800" b="0" i="0">
                <a:effectLst/>
                <a:latin typeface="Segoe UI"/>
                <a:cs typeface="Segoe UI"/>
              </a:rPr>
              <a:t>Sentis. “</a:t>
            </a:r>
            <a:r>
              <a:rPr lang="en-US" sz="2800" b="0" i="0">
                <a:effectLst/>
                <a:latin typeface="Segoe UI"/>
                <a:cs typeface="Segoe UI"/>
                <a:hlinkClick r:id="rId3">
                  <a:extLst>
                    <a:ext uri="{A12FA001-AC4F-418D-AE19-62706E023703}">
                      <ahyp:hlinkClr xmlns:ahyp="http://schemas.microsoft.com/office/drawing/2018/hyperlinkcolor" val="tx"/>
                    </a:ext>
                  </a:extLst>
                </a:hlinkClick>
              </a:rPr>
              <a:t>Neuroplasticity</a:t>
            </a:r>
            <a:r>
              <a:rPr lang="en-US" sz="2800" b="0" i="0">
                <a:effectLst/>
                <a:latin typeface="Segoe UI"/>
                <a:cs typeface="Segoe UI"/>
              </a:rPr>
              <a:t>.” Educational video, 2:03.</a:t>
            </a:r>
            <a:br>
              <a:rPr lang="en-US" sz="2800" b="0" i="0">
                <a:effectLst/>
              </a:rPr>
            </a:br>
            <a:r>
              <a:rPr lang="en-US" sz="2800" b="0" i="0">
                <a:effectLst/>
                <a:latin typeface="Segoe UI"/>
                <a:cs typeface="Segoe UI"/>
              </a:rPr>
              <a:t>          </a:t>
            </a:r>
            <a:endParaRPr lang="en-US"/>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13</a:t>
            </a:fld>
            <a:endParaRPr lang="en-US"/>
          </a:p>
        </p:txBody>
      </p:sp>
    </p:spTree>
    <p:extLst>
      <p:ext uri="{BB962C8B-B14F-4D97-AF65-F5344CB8AC3E}">
        <p14:creationId xmlns:p14="http://schemas.microsoft.com/office/powerpoint/2010/main" val="53427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t.">
            <a:hlinkClick r:id="rId3" tooltip="Warrior Toughness"/>
            <a:extLst>
              <a:ext uri="{FF2B5EF4-FFF2-40B4-BE49-F238E27FC236}">
                <a16:creationId xmlns:a16="http://schemas.microsoft.com/office/drawing/2014/main" id="{6B1C621C-EDE0-95CA-AE49-51E24916DC2A}"/>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14</a:t>
            </a:fld>
            <a:endParaRPr lang="en-US"/>
          </a:p>
        </p:txBody>
      </p:sp>
    </p:spTree>
    <p:extLst>
      <p:ext uri="{BB962C8B-B14F-4D97-AF65-F5344CB8AC3E}">
        <p14:creationId xmlns:p14="http://schemas.microsoft.com/office/powerpoint/2010/main" val="415245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1C21-E756-2F00-096B-4B33A1B2FE66}"/>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44A02EA1-581A-84D9-331B-85E75994E9F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1D5C2A63-4315-BD0B-558C-F8395FEA35A9}"/>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t>Glossary</a:t>
            </a:r>
            <a:endParaRPr lang="en-US"/>
          </a:p>
        </p:txBody>
      </p:sp>
      <p:graphicFrame>
        <p:nvGraphicFramePr>
          <p:cNvPr id="3" name="Table 2">
            <a:extLst>
              <a:ext uri="{FF2B5EF4-FFF2-40B4-BE49-F238E27FC236}">
                <a16:creationId xmlns:a16="http://schemas.microsoft.com/office/drawing/2014/main" id="{3F361737-8380-CC0A-5114-13CBC0F0361E}"/>
              </a:ext>
            </a:extLst>
          </p:cNvPr>
          <p:cNvGraphicFramePr>
            <a:graphicFrameLocks noGrp="1"/>
          </p:cNvGraphicFramePr>
          <p:nvPr/>
        </p:nvGraphicFramePr>
        <p:xfrm>
          <a:off x="416052" y="2446020"/>
          <a:ext cx="9815343" cy="2529840"/>
        </p:xfrm>
        <a:graphic>
          <a:graphicData uri="http://schemas.openxmlformats.org/drawingml/2006/table">
            <a:tbl>
              <a:tblPr firstRow="1" bandRow="1">
                <a:tableStyleId>{5C22544A-7EE6-4342-B048-85BDC9FD1C3A}</a:tableStyleId>
              </a:tblPr>
              <a:tblGrid>
                <a:gridCol w="2928993">
                  <a:extLst>
                    <a:ext uri="{9D8B030D-6E8A-4147-A177-3AD203B41FA5}">
                      <a16:colId xmlns:a16="http://schemas.microsoft.com/office/drawing/2014/main" val="501580281"/>
                    </a:ext>
                  </a:extLst>
                </a:gridCol>
                <a:gridCol w="6886350">
                  <a:extLst>
                    <a:ext uri="{9D8B030D-6E8A-4147-A177-3AD203B41FA5}">
                      <a16:colId xmlns:a16="http://schemas.microsoft.com/office/drawing/2014/main" val="4219681282"/>
                    </a:ext>
                  </a:extLst>
                </a:gridCol>
              </a:tblGrid>
              <a:tr h="200465">
                <a:tc>
                  <a:txBody>
                    <a:bodyPr/>
                    <a:lstStyle/>
                    <a:p>
                      <a:r>
                        <a:rPr lang="en-US" sz="800" b="0">
                          <a:solidFill>
                            <a:srgbClr val="022A3A"/>
                          </a:solidFill>
                          <a:latin typeface="Segoe UI" panose="020B0502040204020203" pitchFamily="34" charset="0"/>
                          <a:cs typeface="Segoe UI" panose="020B0502040204020203" pitchFamily="34" charset="0"/>
                        </a:rPr>
                        <a:t>Term/</a:t>
                      </a:r>
                      <a:r>
                        <a:rPr lang="en-US" sz="800" b="0" baseline="0">
                          <a:solidFill>
                            <a:srgbClr val="022A3A"/>
                          </a:solidFill>
                          <a:latin typeface="Segoe UI" panose="020B0502040204020203" pitchFamily="34" charset="0"/>
                          <a:cs typeface="Segoe UI" panose="020B0502040204020203" pitchFamily="34" charset="0"/>
                        </a:rPr>
                        <a:t> Acronym</a:t>
                      </a:r>
                      <a:endParaRPr lang="en-US" sz="800" b="0">
                        <a:solidFill>
                          <a:srgbClr val="022A3A"/>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a:solidFill>
                            <a:srgbClr val="022A3A"/>
                          </a:solidFill>
                          <a:latin typeface="Segoe UI" panose="020B0502040204020203" pitchFamily="34" charset="0"/>
                          <a:cs typeface="Segoe UI" panose="020B0502040204020203" pitchFamily="34" charset="0"/>
                        </a:rPr>
                        <a:t>Definition/</a:t>
                      </a:r>
                      <a:r>
                        <a:rPr lang="en-US" sz="800" b="0" baseline="0">
                          <a:solidFill>
                            <a:srgbClr val="022A3A"/>
                          </a:solidFill>
                          <a:latin typeface="Segoe UI" panose="020B0502040204020203" pitchFamily="34" charset="0"/>
                          <a:cs typeface="Segoe UI" panose="020B0502040204020203" pitchFamily="34" charset="0"/>
                        </a:rPr>
                        <a:t> Term</a:t>
                      </a:r>
                      <a:endParaRPr lang="en-US" sz="800" b="0">
                        <a:solidFill>
                          <a:srgbClr val="022A3A"/>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5548595"/>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Heuristic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a:solidFill>
                            <a:schemeClr val="tx1"/>
                          </a:solidFill>
                          <a:latin typeface="Segoe UI" panose="020B0502040204020203" pitchFamily="34" charset="0"/>
                          <a:cs typeface="Segoe UI" panose="020B0502040204020203" pitchFamily="34" charset="0"/>
                        </a:rPr>
                        <a:t>Involving or serving as an aid to learning, discovery, or problem-solving by experimental and especially trial-and-error methods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43250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857048"/>
                  </a:ext>
                </a:extLst>
              </a:tr>
            </a:tbl>
          </a:graphicData>
        </a:graphic>
      </p:graphicFrame>
      <p:sp>
        <p:nvSpPr>
          <p:cNvPr id="4" name="Footer Placeholder 3">
            <a:extLst>
              <a:ext uri="{FF2B5EF4-FFF2-40B4-BE49-F238E27FC236}">
                <a16:creationId xmlns:a16="http://schemas.microsoft.com/office/drawing/2014/main" id="{0C59CC18-F85E-7CEB-077F-76CF726063CD}"/>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BAC8C5DB-1497-680E-9067-45663163D7D6}"/>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15</a:t>
            </a:fld>
            <a:endParaRPr lang="en-US"/>
          </a:p>
        </p:txBody>
      </p:sp>
    </p:spTree>
    <p:extLst>
      <p:ext uri="{BB962C8B-B14F-4D97-AF65-F5344CB8AC3E}">
        <p14:creationId xmlns:p14="http://schemas.microsoft.com/office/powerpoint/2010/main" val="333046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AB1B3-969C-50F3-12FE-17700503118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Introduction</a:t>
            </a:r>
          </a:p>
        </p:txBody>
      </p:sp>
      <p:sp>
        <p:nvSpPr>
          <p:cNvPr id="6" name="TextBox 5">
            <a:extLst>
              <a:ext uri="{FF2B5EF4-FFF2-40B4-BE49-F238E27FC236}">
                <a16:creationId xmlns:a16="http://schemas.microsoft.com/office/drawing/2014/main" id="{19C8B77A-AC7E-C7D9-7BA7-454E5E79F945}"/>
              </a:ext>
            </a:extLst>
          </p:cNvPr>
          <p:cNvSpPr txBox="1"/>
          <p:nvPr/>
        </p:nvSpPr>
        <p:spPr>
          <a:xfrm>
            <a:off x="2971800" y="2087012"/>
            <a:ext cx="8178800" cy="923330"/>
          </a:xfrm>
          <a:prstGeom prst="rect">
            <a:avLst/>
          </a:prstGeom>
          <a:noFill/>
        </p:spPr>
        <p:txBody>
          <a:bodyPr wrap="square" rtlCol="0">
            <a:spAutoFit/>
          </a:bodyPr>
          <a:lstStyle/>
          <a:p>
            <a:r>
              <a:rPr lang="en-US" sz="5400" b="1"/>
              <a:t>Warrior Toughness</a:t>
            </a:r>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a:t>MIND • BODY • SPIRIT</a:t>
            </a:r>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a:t>Flexible Thinking</a:t>
            </a:r>
          </a:p>
        </p:txBody>
      </p:sp>
    </p:spTree>
    <p:extLst>
      <p:ext uri="{BB962C8B-B14F-4D97-AF65-F5344CB8AC3E}">
        <p14:creationId xmlns:p14="http://schemas.microsoft.com/office/powerpoint/2010/main" val="258944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B46472-AA57-4AE4-BFF9-6EDE5A65B47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Use flexible thinking to weigh possible actions, adapt, and correctly respond in challenging situations.</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7AEAB151-F486-6AF6-D4C3-9665E1CE445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3</a:t>
            </a:fld>
            <a:endParaRPr lang="en-US"/>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470142-6D67-055A-3CCD-ABEF0E331CC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Flexible Thinking</a:t>
            </a:r>
          </a:p>
        </p:txBody>
      </p:sp>
      <p:sp>
        <p:nvSpPr>
          <p:cNvPr id="10" name="Content Placeholder 9">
            <a:extLst>
              <a:ext uri="{FF2B5EF4-FFF2-40B4-BE49-F238E27FC236}">
                <a16:creationId xmlns:a16="http://schemas.microsoft.com/office/drawing/2014/main" id="{1839BA06-FB10-5C9D-6BBB-F53F6C65ED4A}"/>
              </a:ext>
            </a:extLst>
          </p:cNvPr>
          <p:cNvSpPr>
            <a:spLocks noGrp="1"/>
          </p:cNvSpPr>
          <p:nvPr>
            <p:ph sz="half" idx="1"/>
          </p:nvPr>
        </p:nvSpPr>
        <p:spPr/>
        <p:txBody>
          <a:bodyPr>
            <a:normAutofit/>
          </a:bodyPr>
          <a:lstStyle/>
          <a:p>
            <a:pPr marL="0" indent="0">
              <a:lnSpc>
                <a:spcPct val="100000"/>
              </a:lnSpc>
              <a:spcBef>
                <a:spcPts val="1800"/>
              </a:spcBef>
              <a:buNone/>
            </a:pPr>
            <a:r>
              <a:rPr lang="en-US" sz="2800" i="0">
                <a:latin typeface="Segoe UI" panose="020B0502040204020203" pitchFamily="34" charset="0"/>
                <a:cs typeface="Segoe UI" panose="020B0502040204020203" pitchFamily="34" charset="0"/>
              </a:rPr>
              <a:t>When orders shift or unexpected challenges arise, do you adapt quickly, find alternatives, or feel stuck?</a:t>
            </a:r>
            <a:endParaRPr lang="en-US"/>
          </a:p>
          <a:p>
            <a:pPr marL="0" indent="0">
              <a:lnSpc>
                <a:spcPct val="100000"/>
              </a:lnSpc>
              <a:spcBef>
                <a:spcPts val="1800"/>
              </a:spcBef>
              <a:buNone/>
            </a:pPr>
            <a:r>
              <a:rPr lang="en-US" sz="2800" b="0" i="1" kern="1200">
                <a:solidFill>
                  <a:schemeClr val="tx1"/>
                </a:solidFill>
                <a:latin typeface="Segoe UI" panose="020B0502040204020203" pitchFamily="34" charset="0"/>
                <a:cs typeface="Segoe UI" panose="020B0502040204020203" pitchFamily="34" charset="0"/>
              </a:rPr>
              <a:t>"If you want to change the world, you must be your very best in the darkest moments.“ </a:t>
            </a:r>
            <a:r>
              <a:rPr lang="en-US" sz="1800" b="0" kern="1200">
                <a:solidFill>
                  <a:schemeClr val="tx1"/>
                </a:solidFill>
                <a:latin typeface="Segoe UI" panose="020B0502040204020203" pitchFamily="34" charset="0"/>
                <a:cs typeface="Segoe UI" panose="020B0502040204020203" pitchFamily="34" charset="0"/>
              </a:rPr>
              <a:t>McRaven, William H., “University of Texas at Austin 2014 Commencement Address.”</a:t>
            </a:r>
          </a:p>
        </p:txBody>
      </p:sp>
      <p:pic>
        <p:nvPicPr>
          <p:cNvPr id="7" name="Picture 6" descr="Sailor preparing to jump from an aircraft wearing diving equipment.">
            <a:extLst>
              <a:ext uri="{FF2B5EF4-FFF2-40B4-BE49-F238E27FC236}">
                <a16:creationId xmlns:a16="http://schemas.microsoft.com/office/drawing/2014/main" id="{A3AC4A22-25ED-8F82-FABD-96A2A03A78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6688" y="1700784"/>
            <a:ext cx="548640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a:xfrm>
            <a:off x="9154060" y="6356350"/>
            <a:ext cx="2532888" cy="365125"/>
          </a:xfrm>
        </p:spPr>
        <p:txBody>
          <a:bodyPr vert="horz" lIns="91440" tIns="45720" rIns="91440" bIns="45720" rtlCol="0" anchor="ctr"/>
          <a:lstStyle/>
          <a:p>
            <a:fld id="{92230763-09DA-4369-B759-4F3C13DCD774}" type="slidenum">
              <a:rPr lang="en-US"/>
              <a:pPr/>
              <a:t>4</a:t>
            </a:fld>
            <a:endParaRPr lang="en-US"/>
          </a:p>
        </p:txBody>
      </p:sp>
    </p:spTree>
    <p:extLst>
      <p:ext uri="{BB962C8B-B14F-4D97-AF65-F5344CB8AC3E}">
        <p14:creationId xmlns:p14="http://schemas.microsoft.com/office/powerpoint/2010/main" val="207307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9CA350E-1134-0905-6D8C-2B90265BDC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What Is Flexible Thinking?</a:t>
            </a:r>
          </a:p>
        </p:txBody>
      </p:sp>
      <p:sp>
        <p:nvSpPr>
          <p:cNvPr id="7" name="Content Placeholder 6">
            <a:extLst>
              <a:ext uri="{FF2B5EF4-FFF2-40B4-BE49-F238E27FC236}">
                <a16:creationId xmlns:a16="http://schemas.microsoft.com/office/drawing/2014/main" id="{08984A01-3EA6-1533-7F11-C2C4AA27B6DF}"/>
              </a:ext>
            </a:extLst>
          </p:cNvPr>
          <p:cNvSpPr>
            <a:spLocks noGrp="1"/>
          </p:cNvSpPr>
          <p:nvPr>
            <p:ph sz="half" idx="1"/>
          </p:nvPr>
        </p:nvSpPr>
        <p:spPr/>
        <p:txBody>
          <a:bodyPr/>
          <a:lstStyle/>
          <a:p>
            <a:pPr>
              <a:lnSpc>
                <a:spcPct val="100000"/>
              </a:lnSpc>
              <a:spcBef>
                <a:spcPts val="0"/>
              </a:spcBef>
            </a:pPr>
            <a:r>
              <a:rPr lang="en-US" sz="2800">
                <a:effectLst/>
                <a:ea typeface="Calibri" panose="020F0502020204030204" pitchFamily="34" charset="0"/>
              </a:rPr>
              <a:t>Flexible thinking is</a:t>
            </a:r>
            <a:r>
              <a:rPr lang="en-US" sz="2800">
                <a:ea typeface="Calibri" panose="020F0502020204030204" pitchFamily="34" charset="0"/>
              </a:rPr>
              <a:t> t</a:t>
            </a:r>
            <a:r>
              <a:rPr lang="en-US" sz="2800">
                <a:effectLst/>
                <a:ea typeface="Calibri" panose="020F0502020204030204" pitchFamily="34" charset="0"/>
              </a:rPr>
              <a:t>he ability to think about a situation in a new or different way.</a:t>
            </a:r>
            <a:endParaRPr lang="en-US" sz="2800"/>
          </a:p>
        </p:txBody>
      </p:sp>
      <p:grpSp>
        <p:nvGrpSpPr>
          <p:cNvPr id="4" name="Group 3" descr="Instructors guide Sailors in various scenarios: at a shooting range, in a shop, and on a ship.">
            <a:extLst>
              <a:ext uri="{FF2B5EF4-FFF2-40B4-BE49-F238E27FC236}">
                <a16:creationId xmlns:a16="http://schemas.microsoft.com/office/drawing/2014/main" id="{6D1DC85A-CAE4-529C-1C55-D97D07F00F85}"/>
              </a:ext>
            </a:extLst>
          </p:cNvPr>
          <p:cNvGrpSpPr/>
          <p:nvPr/>
        </p:nvGrpSpPr>
        <p:grpSpPr>
          <a:xfrm>
            <a:off x="431026" y="2842451"/>
            <a:ext cx="11329948" cy="3200400"/>
            <a:chOff x="431026" y="2842451"/>
            <a:chExt cx="11329948" cy="3200400"/>
          </a:xfrm>
        </p:grpSpPr>
        <p:pic>
          <p:nvPicPr>
            <p:cNvPr id="5" name="Picture 4">
              <a:extLst>
                <a:ext uri="{FF2B5EF4-FFF2-40B4-BE49-F238E27FC236}">
                  <a16:creationId xmlns:a16="http://schemas.microsoft.com/office/drawing/2014/main" id="{461577CE-666A-8470-D834-1493D46386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026" y="2842451"/>
              <a:ext cx="3200400" cy="3200400"/>
            </a:xfrm>
            <a:prstGeom prst="rect">
              <a:avLst/>
            </a:prstGeom>
          </p:spPr>
        </p:pic>
        <p:pic>
          <p:nvPicPr>
            <p:cNvPr id="6" name="Picture 5">
              <a:extLst>
                <a:ext uri="{FF2B5EF4-FFF2-40B4-BE49-F238E27FC236}">
                  <a16:creationId xmlns:a16="http://schemas.microsoft.com/office/drawing/2014/main" id="{F1DCF936-0C88-E0E8-F3D6-6F16BDEBC9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91857" y="2842451"/>
              <a:ext cx="3200400" cy="3200400"/>
            </a:xfrm>
            <a:prstGeom prst="rect">
              <a:avLst/>
            </a:prstGeom>
          </p:spPr>
        </p:pic>
        <p:pic>
          <p:nvPicPr>
            <p:cNvPr id="8" name="Picture 7">
              <a:extLst>
                <a:ext uri="{FF2B5EF4-FFF2-40B4-BE49-F238E27FC236}">
                  <a16:creationId xmlns:a16="http://schemas.microsoft.com/office/drawing/2014/main" id="{B34D789D-50A9-A5DB-A1BA-C2B3E599BD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60574" y="2842451"/>
              <a:ext cx="3200400" cy="3200400"/>
            </a:xfrm>
            <a:prstGeom prst="rect">
              <a:avLst/>
            </a:prstGeom>
          </p:spPr>
        </p:pic>
      </p:grpSp>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pPr/>
              <a:t>5</a:t>
            </a:fld>
            <a:endParaRPr lang="en-US"/>
          </a:p>
        </p:txBody>
      </p:sp>
    </p:spTree>
    <p:extLst>
      <p:ext uri="{BB962C8B-B14F-4D97-AF65-F5344CB8AC3E}">
        <p14:creationId xmlns:p14="http://schemas.microsoft.com/office/powerpoint/2010/main" val="44899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48FFBD-9189-8F52-DF8B-5AA8C1E36C7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83A"/>
                </a:solidFill>
                <a:effectLst/>
                <a:uLnTx/>
                <a:uFillTx/>
                <a:latin typeface="Segoe UI" panose="020B0502040204020203" pitchFamily="34" charset="0"/>
                <a:ea typeface="Calibri" panose="020F0502020204030204" pitchFamily="34" charset="0"/>
                <a:cs typeface="Segoe UI" panose="020B0502040204020203" pitchFamily="34" charset="0"/>
              </a:rPr>
              <a:t>Flexible Thinking Activity</a:t>
            </a:r>
          </a:p>
        </p:txBody>
      </p:sp>
      <p:sp>
        <p:nvSpPr>
          <p:cNvPr id="7" name="Text Placeholder 6">
            <a:extLst>
              <a:ext uri="{FF2B5EF4-FFF2-40B4-BE49-F238E27FC236}">
                <a16:creationId xmlns:a16="http://schemas.microsoft.com/office/drawing/2014/main" id="{6E765435-4007-C50B-CCCB-5427A6801C23}"/>
              </a:ext>
            </a:extLst>
          </p:cNvPr>
          <p:cNvSpPr>
            <a:spLocks noGrp="1"/>
          </p:cNvSpPr>
          <p:nvPr>
            <p:ph type="body" sz="quarter" idx="17"/>
          </p:nvPr>
        </p:nvSpPr>
        <p:spPr/>
        <p:txBody>
          <a:bodyPr/>
          <a:lstStyle/>
          <a:p>
            <a:r>
              <a:rPr lang="en-US" sz="2000" i="0">
                <a:latin typeface="Segoe UI" panose="020B0502040204020203" pitchFamily="34" charset="0"/>
                <a:cs typeface="Segoe UI" panose="020B0502040204020203" pitchFamily="34" charset="0"/>
              </a:rPr>
              <a:t>How can you apply the concepts in this video to your</a:t>
            </a:r>
            <a:br>
              <a:rPr lang="en-US" sz="2000" i="0">
                <a:latin typeface="Segoe UI" panose="020B0502040204020203" pitchFamily="34" charset="0"/>
                <a:cs typeface="Segoe UI" panose="020B0502040204020203" pitchFamily="34" charset="0"/>
              </a:rPr>
            </a:br>
            <a:r>
              <a:rPr lang="en-US" sz="2000" i="0">
                <a:latin typeface="Segoe UI" panose="020B0502040204020203" pitchFamily="34" charset="0"/>
                <a:cs typeface="Segoe UI" panose="020B0502040204020203" pitchFamily="34" charset="0"/>
              </a:rPr>
              <a:t>everyday life?</a:t>
            </a:r>
          </a:p>
        </p:txBody>
      </p:sp>
      <p:sp>
        <p:nvSpPr>
          <p:cNvPr id="4" name="Rectangle 3">
            <a:extLst>
              <a:ext uri="{FF2B5EF4-FFF2-40B4-BE49-F238E27FC236}">
                <a16:creationId xmlns:a16="http://schemas.microsoft.com/office/drawing/2014/main" id="{EA7F9883-F9C8-521E-1AA3-DF8660CFFFE4}"/>
              </a:ext>
              <a:ext uri="{C183D7F6-B498-43B3-948B-1728B52AA6E4}">
                <adec:decorative xmlns:adec="http://schemas.microsoft.com/office/drawing/2017/decorative" val="1"/>
              </a:ext>
            </a:extLst>
          </p:cNvPr>
          <p:cNvSpPr/>
          <p:nvPr/>
        </p:nvSpPr>
        <p:spPr>
          <a:xfrm>
            <a:off x="1653436" y="1979112"/>
            <a:ext cx="8843375" cy="3832965"/>
          </a:xfrm>
          <a:prstGeom prst="rect">
            <a:avLst/>
          </a:prstGeom>
          <a:solidFill>
            <a:schemeClr val="bg1"/>
          </a:solidFill>
          <a:ln>
            <a:solidFill>
              <a:srgbClr val="E8B0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D4970DF-3F46-32E2-CF47-3DF768D2BFD7}"/>
              </a:ext>
              <a:ext uri="{C183D7F6-B498-43B3-948B-1728B52AA6E4}">
                <adec:decorative xmlns:adec="http://schemas.microsoft.com/office/drawing/2017/decorative" val="1"/>
              </a:ext>
            </a:extLst>
          </p:cNvPr>
          <p:cNvGrpSpPr/>
          <p:nvPr/>
        </p:nvGrpSpPr>
        <p:grpSpPr>
          <a:xfrm>
            <a:off x="5480137" y="2612720"/>
            <a:ext cx="1108554" cy="1108536"/>
            <a:chOff x="5354876" y="2261991"/>
            <a:chExt cx="1472243" cy="1472219"/>
          </a:xfrm>
        </p:grpSpPr>
        <p:sp>
          <p:nvSpPr>
            <p:cNvPr id="9" name="Freeform 8">
              <a:extLst>
                <a:ext uri="{FF2B5EF4-FFF2-40B4-BE49-F238E27FC236}">
                  <a16:creationId xmlns:a16="http://schemas.microsoft.com/office/drawing/2014/main" id="{94F6B50E-7467-B6FF-91DF-3FBF042FB67E}"/>
                </a:ext>
              </a:extLst>
            </p:cNvPr>
            <p:cNvSpPr/>
            <p:nvPr/>
          </p:nvSpPr>
          <p:spPr>
            <a:xfrm>
              <a:off x="5354876" y="2261991"/>
              <a:ext cx="1472243" cy="1472219"/>
            </a:xfrm>
            <a:custGeom>
              <a:avLst/>
              <a:gdLst>
                <a:gd name="csX0" fmla="*/ 736122 w 1472243"/>
                <a:gd name="csY0" fmla="*/ 0 h 1472219"/>
                <a:gd name="csX1" fmla="*/ 0 w 1472243"/>
                <a:gd name="csY1" fmla="*/ 736098 h 1472219"/>
                <a:gd name="csX2" fmla="*/ 736122 w 1472243"/>
                <a:gd name="csY2" fmla="*/ 1472220 h 1472219"/>
                <a:gd name="csX3" fmla="*/ 1472244 w 1472243"/>
                <a:gd name="csY3" fmla="*/ 736098 h 1472219"/>
                <a:gd name="csX4" fmla="*/ 736122 w 1472243"/>
                <a:gd name="csY4" fmla="*/ 0 h 1472219"/>
              </a:gdLst>
              <a:ahLst/>
              <a:cxnLst>
                <a:cxn ang="0">
                  <a:pos x="csX0" y="csY0"/>
                </a:cxn>
                <a:cxn ang="0">
                  <a:pos x="csX1" y="csY1"/>
                </a:cxn>
                <a:cxn ang="0">
                  <a:pos x="csX2" y="csY2"/>
                </a:cxn>
                <a:cxn ang="0">
                  <a:pos x="csX3" y="csY3"/>
                </a:cxn>
                <a:cxn ang="0">
                  <a:pos x="csX4" y="csY4"/>
                </a:cxn>
              </a:cxnLst>
              <a:rect l="l" t="t" r="r" b="b"/>
              <a:pathLst>
                <a:path w="1472243" h="1472219">
                  <a:moveTo>
                    <a:pt x="736122" y="0"/>
                  </a:moveTo>
                  <a:cubicBezTo>
                    <a:pt x="330213" y="0"/>
                    <a:pt x="0" y="330213"/>
                    <a:pt x="0" y="736098"/>
                  </a:cubicBezTo>
                  <a:cubicBezTo>
                    <a:pt x="0" y="1141983"/>
                    <a:pt x="330213" y="1472220"/>
                    <a:pt x="736122" y="1472220"/>
                  </a:cubicBezTo>
                  <a:cubicBezTo>
                    <a:pt x="1142031" y="1472220"/>
                    <a:pt x="1472244" y="1142007"/>
                    <a:pt x="1472244" y="736098"/>
                  </a:cubicBezTo>
                  <a:cubicBezTo>
                    <a:pt x="1472244" y="330189"/>
                    <a:pt x="1142007" y="0"/>
                    <a:pt x="736122" y="0"/>
                  </a:cubicBezTo>
                  <a:close/>
                </a:path>
              </a:pathLst>
            </a:custGeom>
            <a:solidFill>
              <a:srgbClr val="E8B00F"/>
            </a:solidFill>
            <a:ln w="2413" cap="flat">
              <a:noFill/>
              <a:prstDash val="solid"/>
              <a:miter/>
            </a:ln>
          </p:spPr>
          <p:txBody>
            <a:bodyPr/>
            <a:lstStyle/>
            <a:p>
              <a:endParaRPr lang="en-US"/>
            </a:p>
          </p:txBody>
        </p:sp>
        <p:sp>
          <p:nvSpPr>
            <p:cNvPr id="10" name="Freeform 9">
              <a:extLst>
                <a:ext uri="{FF2B5EF4-FFF2-40B4-BE49-F238E27FC236}">
                  <a16:creationId xmlns:a16="http://schemas.microsoft.com/office/drawing/2014/main" id="{36077099-EB90-357A-2A72-181D94A52A4E}"/>
                </a:ext>
              </a:extLst>
            </p:cNvPr>
            <p:cNvSpPr/>
            <p:nvPr/>
          </p:nvSpPr>
          <p:spPr>
            <a:xfrm>
              <a:off x="5937886" y="2681746"/>
              <a:ext cx="472237" cy="632683"/>
            </a:xfrm>
            <a:custGeom>
              <a:avLst/>
              <a:gdLst>
                <a:gd name="csX0" fmla="*/ 472237 w 472237"/>
                <a:gd name="csY0" fmla="*/ 316342 h 632683"/>
                <a:gd name="csX1" fmla="*/ 0 w 472237"/>
                <a:gd name="csY1" fmla="*/ 0 h 632683"/>
                <a:gd name="csX2" fmla="*/ 0 w 472237"/>
                <a:gd name="csY2" fmla="*/ 632684 h 632683"/>
                <a:gd name="csX3" fmla="*/ 472237 w 472237"/>
                <a:gd name="csY3" fmla="*/ 316342 h 632683"/>
              </a:gdLst>
              <a:ahLst/>
              <a:cxnLst>
                <a:cxn ang="0">
                  <a:pos x="csX0" y="csY0"/>
                </a:cxn>
                <a:cxn ang="0">
                  <a:pos x="csX1" y="csY1"/>
                </a:cxn>
                <a:cxn ang="0">
                  <a:pos x="csX2" y="csY2"/>
                </a:cxn>
                <a:cxn ang="0">
                  <a:pos x="csX3" y="csY3"/>
                </a:cxn>
              </a:cxnLst>
              <a:rect l="l" t="t" r="r" b="b"/>
              <a:pathLst>
                <a:path w="472237" h="632683">
                  <a:moveTo>
                    <a:pt x="472237" y="316342"/>
                  </a:moveTo>
                  <a:lnTo>
                    <a:pt x="0" y="0"/>
                  </a:lnTo>
                  <a:lnTo>
                    <a:pt x="0" y="632684"/>
                  </a:lnTo>
                  <a:lnTo>
                    <a:pt x="472237" y="316342"/>
                  </a:lnTo>
                  <a:close/>
                </a:path>
              </a:pathLst>
            </a:custGeom>
            <a:solidFill>
              <a:schemeClr val="bg1"/>
            </a:solidFill>
            <a:ln w="2413" cap="flat">
              <a:noFill/>
              <a:prstDash val="solid"/>
              <a:miter/>
            </a:ln>
          </p:spPr>
          <p:txBody>
            <a:bodyPr/>
            <a:lstStyle/>
            <a:p>
              <a:endParaRPr lang="en-US"/>
            </a:p>
          </p:txBody>
        </p:sp>
      </p:grpSp>
      <p:sp>
        <p:nvSpPr>
          <p:cNvPr id="11" name="Text Placeholder 5">
            <a:extLst>
              <a:ext uri="{FF2B5EF4-FFF2-40B4-BE49-F238E27FC236}">
                <a16:creationId xmlns:a16="http://schemas.microsoft.com/office/drawing/2014/main" id="{DB57AA18-7DD0-A9D1-44B8-87EF07F0728F}"/>
              </a:ext>
            </a:extLst>
          </p:cNvPr>
          <p:cNvSpPr txBox="1">
            <a:spLocks/>
          </p:cNvSpPr>
          <p:nvPr/>
        </p:nvSpPr>
        <p:spPr>
          <a:xfrm>
            <a:off x="2226786" y="3798726"/>
            <a:ext cx="7600112" cy="7040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b="1" dirty="0">
                <a:hlinkClick r:id="rId3">
                  <a:extLst>
                    <a:ext uri="{A12FA001-AC4F-418D-AE19-62706E023703}">
                      <ahyp:hlinkClr xmlns:ahyp="http://schemas.microsoft.com/office/drawing/2018/hyperlinkcolor" val="tx"/>
                    </a:ext>
                  </a:extLst>
                </a:hlinkClick>
              </a:rPr>
              <a:t>CLICK TO DOWNLOAD VIDEO</a:t>
            </a:r>
            <a:endParaRPr lang="en-US" sz="2200" b="1" dirty="0"/>
          </a:p>
          <a:p>
            <a:pPr algn="ctr"/>
            <a:r>
              <a:rPr lang="en-US" dirty="0">
                <a:solidFill>
                  <a:srgbClr val="E8B00F"/>
                </a:solidFill>
              </a:rPr>
              <a:t>(DVIDS VIDEO)</a:t>
            </a:r>
          </a:p>
        </p:txBody>
      </p:sp>
      <p:cxnSp>
        <p:nvCxnSpPr>
          <p:cNvPr id="12" name="Straight Connector 11">
            <a:extLst>
              <a:ext uri="{FF2B5EF4-FFF2-40B4-BE49-F238E27FC236}">
                <a16:creationId xmlns:a16="http://schemas.microsoft.com/office/drawing/2014/main" id="{5C0F338B-D314-5EDF-F62E-66DD24ECF1A4}"/>
              </a:ext>
              <a:ext uri="{C183D7F6-B498-43B3-948B-1728B52AA6E4}">
                <adec:decorative xmlns:adec="http://schemas.microsoft.com/office/drawing/2017/decorative" val="1"/>
              </a:ext>
            </a:extLst>
          </p:cNvPr>
          <p:cNvCxnSpPr/>
          <p:nvPr/>
        </p:nvCxnSpPr>
        <p:spPr>
          <a:xfrm>
            <a:off x="3156559" y="4709786"/>
            <a:ext cx="5686816" cy="0"/>
          </a:xfrm>
          <a:prstGeom prst="line">
            <a:avLst/>
          </a:prstGeom>
          <a:ln w="19050">
            <a:solidFill>
              <a:srgbClr val="E8B00F"/>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5A8517BF-475B-8027-9BCA-DC4D3EFE9533}"/>
              </a:ext>
            </a:extLst>
          </p:cNvPr>
          <p:cNvSpPr txBox="1">
            <a:spLocks/>
          </p:cNvSpPr>
          <p:nvPr/>
        </p:nvSpPr>
        <p:spPr>
          <a:xfrm>
            <a:off x="1653435" y="4903104"/>
            <a:ext cx="8843376" cy="7040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Open in your browser to download from DVIDS</a:t>
            </a:r>
          </a:p>
        </p:txBody>
      </p:sp>
      <p:sp>
        <p:nvSpPr>
          <p:cNvPr id="2" name="Footer Placeholder 1">
            <a:extLst>
              <a:ext uri="{FF2B5EF4-FFF2-40B4-BE49-F238E27FC236}">
                <a16:creationId xmlns:a16="http://schemas.microsoft.com/office/drawing/2014/main" id="{004E0F87-6CED-B051-69A4-8F2443256390}"/>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BE141D68-2F55-124D-9A85-AC1E94086961}"/>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6</a:t>
            </a:fld>
            <a:endParaRPr lang="en-US"/>
          </a:p>
        </p:txBody>
      </p:sp>
    </p:spTree>
    <p:extLst>
      <p:ext uri="{BB962C8B-B14F-4D97-AF65-F5344CB8AC3E}">
        <p14:creationId xmlns:p14="http://schemas.microsoft.com/office/powerpoint/2010/main" val="16185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470142-6D67-055A-3CCD-ABEF0E331CC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83A"/>
                </a:solidFill>
                <a:effectLst/>
                <a:uLnTx/>
                <a:uFillTx/>
                <a:latin typeface="Segoe UI" panose="020B0502040204020203" pitchFamily="34" charset="0"/>
                <a:ea typeface="Calibri" panose="020F0502020204030204" pitchFamily="34" charset="0"/>
                <a:cs typeface="Segoe UI" panose="020B0502040204020203" pitchFamily="34" charset="0"/>
              </a:rPr>
              <a:t>Flexible Thinking Activity (continued)</a:t>
            </a:r>
          </a:p>
        </p:txBody>
      </p:sp>
      <p:sp>
        <p:nvSpPr>
          <p:cNvPr id="10" name="Content Placeholder 9">
            <a:extLst>
              <a:ext uri="{FF2B5EF4-FFF2-40B4-BE49-F238E27FC236}">
                <a16:creationId xmlns:a16="http://schemas.microsoft.com/office/drawing/2014/main" id="{1839BA06-FB10-5C9D-6BBB-F53F6C65ED4A}"/>
              </a:ext>
            </a:extLst>
          </p:cNvPr>
          <p:cNvSpPr>
            <a:spLocks noGrp="1"/>
          </p:cNvSpPr>
          <p:nvPr>
            <p:ph sz="half" idx="1"/>
          </p:nvPr>
        </p:nvSpPr>
        <p:spPr/>
        <p:txBody>
          <a:bodyPr/>
          <a:lstStyle/>
          <a:p>
            <a:pPr marL="0" indent="0">
              <a:buNone/>
            </a:pPr>
            <a:r>
              <a:rPr lang="en-US" sz="2800">
                <a:effectLst/>
                <a:ea typeface="Calibri" panose="020F0502020204030204" pitchFamily="34" charset="0"/>
              </a:rPr>
              <a:t>How did this exercise make you feel?</a:t>
            </a:r>
          </a:p>
          <a:p>
            <a:pPr marL="0" indent="0">
              <a:buNone/>
            </a:pPr>
            <a:r>
              <a:rPr lang="en-US" sz="2800">
                <a:effectLst/>
                <a:ea typeface="Calibri" panose="020F0502020204030204" pitchFamily="34" charset="0"/>
              </a:rPr>
              <a:t>Were you surprised by this exercise?</a:t>
            </a:r>
          </a:p>
          <a:p>
            <a:pPr marL="0" indent="0">
              <a:buNone/>
            </a:pPr>
            <a:r>
              <a:rPr lang="en-US" sz="2800">
                <a:effectLst/>
                <a:ea typeface="Calibri" panose="020F0502020204030204" pitchFamily="34" charset="0"/>
              </a:rPr>
              <a:t>Did you learn something about yourself through this exercise?</a:t>
            </a:r>
          </a:p>
          <a:p>
            <a:pPr marL="0" indent="0">
              <a:buNone/>
            </a:pPr>
            <a:r>
              <a:rPr lang="en-US" sz="2800">
                <a:effectLst/>
                <a:ea typeface="Calibri" panose="020F0502020204030204" pitchFamily="34" charset="0"/>
              </a:rPr>
              <a:t>How did it feel to flex or shift your fingers? Easy or difficult? Why?</a:t>
            </a:r>
            <a:endParaRPr lang="en-US"/>
          </a:p>
        </p:txBody>
      </p:sp>
      <p:pic>
        <p:nvPicPr>
          <p:cNvPr id="7" name="Picture 6">
            <a:extLst>
              <a:ext uri="{FF2B5EF4-FFF2-40B4-BE49-F238E27FC236}">
                <a16:creationId xmlns:a16="http://schemas.microsoft.com/office/drawing/2014/main" id="{9793D078-C11F-56A7-D6B3-20262859E1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6688" y="1700784"/>
            <a:ext cx="548640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pPr/>
              <a:t>7</a:t>
            </a:fld>
            <a:endParaRPr lang="en-US"/>
          </a:p>
        </p:txBody>
      </p:sp>
    </p:spTree>
    <p:extLst>
      <p:ext uri="{BB962C8B-B14F-4D97-AF65-F5344CB8AC3E}">
        <p14:creationId xmlns:p14="http://schemas.microsoft.com/office/powerpoint/2010/main" val="127476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3085-A6CD-43FB-FCDD-FDA73D52E1F3}"/>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A2E81B8-21BD-16CC-CC72-B9BFB20243F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Self-Talk Model</a:t>
            </a:r>
          </a:p>
        </p:txBody>
      </p:sp>
      <p:pic>
        <p:nvPicPr>
          <p:cNvPr id="5" name="BG">
            <a:extLst>
              <a:ext uri="{FF2B5EF4-FFF2-40B4-BE49-F238E27FC236}">
                <a16:creationId xmlns:a16="http://schemas.microsoft.com/office/drawing/2014/main" id="{AB0AA4EF-3434-31D9-A33F-F37B129B78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7" name="Rectangle 6">
            <a:extLst>
              <a:ext uri="{FF2B5EF4-FFF2-40B4-BE49-F238E27FC236}">
                <a16:creationId xmlns:a16="http://schemas.microsoft.com/office/drawing/2014/main" id="{BA4901E1-0051-7A40-990A-E4FF9A6121B5}"/>
              </a:ext>
              <a:ext uri="{C183D7F6-B498-43B3-948B-1728B52AA6E4}">
                <adec:decorative xmlns:adec="http://schemas.microsoft.com/office/drawing/2017/decorative" val="1"/>
              </a:ext>
            </a:extLst>
          </p:cNvPr>
          <p:cNvSpPr/>
          <p:nvPr/>
        </p:nvSpPr>
        <p:spPr>
          <a:xfrm>
            <a:off x="14247" y="1700784"/>
            <a:ext cx="412472" cy="4346448"/>
          </a:xfrm>
          <a:prstGeom prst="rect">
            <a:avLst/>
          </a:prstGeom>
          <a:solidFill>
            <a:srgbClr val="002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89919-DD91-D0AE-5F9B-CD63E3D7CD68}"/>
              </a:ext>
              <a:ext uri="{C183D7F6-B498-43B3-948B-1728B52AA6E4}">
                <adec:decorative xmlns:adec="http://schemas.microsoft.com/office/drawing/2017/decorative" val="1"/>
              </a:ext>
            </a:extLst>
          </p:cNvPr>
          <p:cNvSpPr/>
          <p:nvPr/>
        </p:nvSpPr>
        <p:spPr>
          <a:xfrm>
            <a:off x="11765280" y="1700784"/>
            <a:ext cx="426720" cy="4346448"/>
          </a:xfrm>
          <a:prstGeom prst="rect">
            <a:avLst/>
          </a:prstGeom>
          <a:solidFill>
            <a:srgbClr val="002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descr="Performance includes thoughts, behaviors, and emotions.">
            <a:extLst>
              <a:ext uri="{FF2B5EF4-FFF2-40B4-BE49-F238E27FC236}">
                <a16:creationId xmlns:a16="http://schemas.microsoft.com/office/drawing/2014/main" id="{99A76FE8-FB95-5758-23D0-935640A79D94}"/>
              </a:ext>
            </a:extLst>
          </p:cNvPr>
          <p:cNvGrpSpPr/>
          <p:nvPr/>
        </p:nvGrpSpPr>
        <p:grpSpPr>
          <a:xfrm>
            <a:off x="1269665" y="1966314"/>
            <a:ext cx="4624926" cy="3816631"/>
            <a:chOff x="5907311" y="3119372"/>
            <a:chExt cx="647855" cy="534630"/>
          </a:xfrm>
        </p:grpSpPr>
        <p:sp>
          <p:nvSpPr>
            <p:cNvPr id="18" name="Freeform 17">
              <a:extLst>
                <a:ext uri="{FF2B5EF4-FFF2-40B4-BE49-F238E27FC236}">
                  <a16:creationId xmlns:a16="http://schemas.microsoft.com/office/drawing/2014/main" id="{9DDC6CD0-7A44-F997-B4F9-9AA4871FF7F2}"/>
                </a:ext>
              </a:extLst>
            </p:cNvPr>
            <p:cNvSpPr/>
            <p:nvPr/>
          </p:nvSpPr>
          <p:spPr>
            <a:xfrm>
              <a:off x="5999563" y="3238925"/>
              <a:ext cx="441001" cy="317294"/>
            </a:xfrm>
            <a:custGeom>
              <a:avLst/>
              <a:gdLst>
                <a:gd name="csX0" fmla="*/ 441002 w 441001"/>
                <a:gd name="csY0" fmla="*/ 317295 h 317294"/>
                <a:gd name="csX1" fmla="*/ 0 w 441001"/>
                <a:gd name="csY1" fmla="*/ 306125 h 317294"/>
                <a:gd name="csX2" fmla="*/ 234529 w 441001"/>
                <a:gd name="csY2" fmla="*/ 0 h 317294"/>
              </a:gdLst>
              <a:ahLst/>
              <a:cxnLst>
                <a:cxn ang="0">
                  <a:pos x="csX0" y="csY0"/>
                </a:cxn>
                <a:cxn ang="0">
                  <a:pos x="csX1" y="csY1"/>
                </a:cxn>
                <a:cxn ang="0">
                  <a:pos x="csX2" y="csY2"/>
                </a:cxn>
              </a:cxnLst>
              <a:rect l="l" t="t" r="r" b="b"/>
              <a:pathLst>
                <a:path w="441001" h="317294">
                  <a:moveTo>
                    <a:pt x="441002" y="317295"/>
                  </a:moveTo>
                  <a:lnTo>
                    <a:pt x="0" y="306125"/>
                  </a:lnTo>
                  <a:lnTo>
                    <a:pt x="234529" y="0"/>
                  </a:lnTo>
                </a:path>
              </a:pathLst>
            </a:custGeom>
            <a:solidFill>
              <a:srgbClr val="082F4D"/>
            </a:solidFill>
            <a:ln w="31750" cap="flat">
              <a:solidFill>
                <a:schemeClr val="tx1"/>
              </a:solidFill>
              <a:prstDash val="solid"/>
              <a:miter/>
            </a:ln>
          </p:spPr>
          <p:txBody>
            <a:bodyPr/>
            <a:lstStyle/>
            <a:p>
              <a:endParaRPr lang="en-US"/>
            </a:p>
          </p:txBody>
        </p:sp>
        <p:sp>
          <p:nvSpPr>
            <p:cNvPr id="19" name="Freeform 18">
              <a:extLst>
                <a:ext uri="{FF2B5EF4-FFF2-40B4-BE49-F238E27FC236}">
                  <a16:creationId xmlns:a16="http://schemas.microsoft.com/office/drawing/2014/main" id="{A5026C1F-8C15-4128-3967-37741B51D13F}"/>
                </a:ext>
              </a:extLst>
            </p:cNvPr>
            <p:cNvSpPr/>
            <p:nvPr/>
          </p:nvSpPr>
          <p:spPr>
            <a:xfrm>
              <a:off x="5922813" y="3527066"/>
              <a:ext cx="632353" cy="126936"/>
            </a:xfrm>
            <a:custGeom>
              <a:avLst/>
              <a:gdLst>
                <a:gd name="csX0" fmla="*/ 532113 w 632353"/>
                <a:gd name="csY0" fmla="*/ 126937 h 126936"/>
                <a:gd name="csX1" fmla="*/ 632353 w 632353"/>
                <a:gd name="csY1" fmla="*/ 0 h 126936"/>
                <a:gd name="csX2" fmla="*/ 0 w 632353"/>
                <a:gd name="csY2" fmla="*/ 0 h 126936"/>
                <a:gd name="csX3" fmla="*/ 42987 w 632353"/>
                <a:gd name="csY3" fmla="*/ 126937 h 126936"/>
                <a:gd name="csX4" fmla="*/ 532113 w 632353"/>
                <a:gd name="csY4" fmla="*/ 126937 h 126936"/>
              </a:gdLst>
              <a:ahLst/>
              <a:cxnLst>
                <a:cxn ang="0">
                  <a:pos x="csX0" y="csY0"/>
                </a:cxn>
                <a:cxn ang="0">
                  <a:pos x="csX1" y="csY1"/>
                </a:cxn>
                <a:cxn ang="0">
                  <a:pos x="csX2" y="csY2"/>
                </a:cxn>
                <a:cxn ang="0">
                  <a:pos x="csX3" y="csY3"/>
                </a:cxn>
                <a:cxn ang="0">
                  <a:pos x="csX4" y="csY4"/>
                </a:cxn>
              </a:cxnLst>
              <a:rect l="l" t="t" r="r" b="b"/>
              <a:pathLst>
                <a:path w="632353" h="126936">
                  <a:moveTo>
                    <a:pt x="532113" y="126937"/>
                  </a:moveTo>
                  <a:lnTo>
                    <a:pt x="632353" y="0"/>
                  </a:lnTo>
                  <a:lnTo>
                    <a:pt x="0" y="0"/>
                  </a:lnTo>
                  <a:lnTo>
                    <a:pt x="42987" y="126937"/>
                  </a:lnTo>
                  <a:lnTo>
                    <a:pt x="532113" y="126937"/>
                  </a:lnTo>
                  <a:close/>
                </a:path>
              </a:pathLst>
            </a:custGeom>
            <a:gradFill>
              <a:gsLst>
                <a:gs pos="0">
                  <a:srgbClr val="7B8134"/>
                </a:gs>
                <a:gs pos="20000">
                  <a:srgbClr val="CEBF1B"/>
                </a:gs>
                <a:gs pos="73000">
                  <a:srgbClr val="FEE30C"/>
                </a:gs>
              </a:gsLst>
              <a:lin ang="0" scaled="1"/>
            </a:gradFill>
            <a:ln w="31750" cap="flat">
              <a:solidFill>
                <a:schemeClr val="tx1"/>
              </a:solidFill>
              <a:prstDash val="solid"/>
              <a:miter/>
            </a:ln>
          </p:spPr>
          <p:txBody>
            <a:bodyPr/>
            <a:lstStyle/>
            <a:p>
              <a:endParaRPr lang="en-US"/>
            </a:p>
          </p:txBody>
        </p:sp>
        <p:sp>
          <p:nvSpPr>
            <p:cNvPr id="20" name="Freeform 19">
              <a:extLst>
                <a:ext uri="{FF2B5EF4-FFF2-40B4-BE49-F238E27FC236}">
                  <a16:creationId xmlns:a16="http://schemas.microsoft.com/office/drawing/2014/main" id="{322FD691-0CA8-E92F-9ED5-0500F12FE2C4}"/>
                </a:ext>
              </a:extLst>
            </p:cNvPr>
            <p:cNvSpPr/>
            <p:nvPr/>
          </p:nvSpPr>
          <p:spPr>
            <a:xfrm>
              <a:off x="5907311" y="3119372"/>
              <a:ext cx="409617" cy="534630"/>
            </a:xfrm>
            <a:custGeom>
              <a:avLst/>
              <a:gdLst>
                <a:gd name="csX0" fmla="*/ 58490 w 409617"/>
                <a:gd name="csY0" fmla="*/ 534631 h 534630"/>
                <a:gd name="csX1" fmla="*/ 0 w 409617"/>
                <a:gd name="csY1" fmla="*/ 361974 h 534630"/>
                <a:gd name="csX2" fmla="*/ 242423 w 409617"/>
                <a:gd name="csY2" fmla="*/ 0 h 534630"/>
                <a:gd name="csX3" fmla="*/ 409617 w 409617"/>
                <a:gd name="csY3" fmla="*/ 0 h 534630"/>
                <a:gd name="csX4" fmla="*/ 58490 w 409617"/>
                <a:gd name="csY4" fmla="*/ 534631 h 534630"/>
              </a:gdLst>
              <a:ahLst/>
              <a:cxnLst>
                <a:cxn ang="0">
                  <a:pos x="csX0" y="csY0"/>
                </a:cxn>
                <a:cxn ang="0">
                  <a:pos x="csX1" y="csY1"/>
                </a:cxn>
                <a:cxn ang="0">
                  <a:pos x="csX2" y="csY2"/>
                </a:cxn>
                <a:cxn ang="0">
                  <a:pos x="csX3" y="csY3"/>
                </a:cxn>
                <a:cxn ang="0">
                  <a:pos x="csX4" y="csY4"/>
                </a:cxn>
              </a:cxnLst>
              <a:rect l="l" t="t" r="r" b="b"/>
              <a:pathLst>
                <a:path w="409617" h="534630">
                  <a:moveTo>
                    <a:pt x="58490" y="534631"/>
                  </a:moveTo>
                  <a:lnTo>
                    <a:pt x="0" y="361974"/>
                  </a:lnTo>
                  <a:lnTo>
                    <a:pt x="242423" y="0"/>
                  </a:lnTo>
                  <a:lnTo>
                    <a:pt x="409617" y="0"/>
                  </a:lnTo>
                  <a:lnTo>
                    <a:pt x="58490" y="534631"/>
                  </a:lnTo>
                  <a:close/>
                </a:path>
              </a:pathLst>
            </a:custGeom>
            <a:gradFill>
              <a:gsLst>
                <a:gs pos="0">
                  <a:srgbClr val="43B6E9"/>
                </a:gs>
                <a:gs pos="84000">
                  <a:srgbClr val="0168A1"/>
                </a:gs>
              </a:gsLst>
              <a:lin ang="0" scaled="1"/>
            </a:gradFill>
            <a:ln w="31750" cap="flat">
              <a:solidFill>
                <a:schemeClr val="tx1"/>
              </a:solidFill>
              <a:prstDash val="solid"/>
              <a:miter/>
            </a:ln>
          </p:spPr>
          <p:txBody>
            <a:bodyPr/>
            <a:lstStyle/>
            <a:p>
              <a:endParaRPr lang="en-US"/>
            </a:p>
          </p:txBody>
        </p:sp>
        <p:sp>
          <p:nvSpPr>
            <p:cNvPr id="21" name="Freeform 20">
              <a:extLst>
                <a:ext uri="{FF2B5EF4-FFF2-40B4-BE49-F238E27FC236}">
                  <a16:creationId xmlns:a16="http://schemas.microsoft.com/office/drawing/2014/main" id="{57A5849D-E9FF-667C-A821-A28F190571B6}"/>
                </a:ext>
              </a:extLst>
            </p:cNvPr>
            <p:cNvSpPr/>
            <p:nvPr/>
          </p:nvSpPr>
          <p:spPr>
            <a:xfrm>
              <a:off x="6149734" y="3119372"/>
              <a:ext cx="405432" cy="407693"/>
            </a:xfrm>
            <a:custGeom>
              <a:avLst/>
              <a:gdLst>
                <a:gd name="csX0" fmla="*/ 0 w 405432"/>
                <a:gd name="csY0" fmla="*/ 0 h 407693"/>
                <a:gd name="csX1" fmla="*/ 167195 w 405432"/>
                <a:gd name="csY1" fmla="*/ 0 h 407693"/>
                <a:gd name="csX2" fmla="*/ 405433 w 405432"/>
                <a:gd name="csY2" fmla="*/ 407694 h 407693"/>
                <a:gd name="csX3" fmla="*/ 242423 w 405432"/>
                <a:gd name="csY3" fmla="*/ 407694 h 407693"/>
                <a:gd name="csX4" fmla="*/ 0 w 405432"/>
                <a:gd name="csY4" fmla="*/ 0 h 407693"/>
              </a:gdLst>
              <a:ahLst/>
              <a:cxnLst>
                <a:cxn ang="0">
                  <a:pos x="csX0" y="csY0"/>
                </a:cxn>
                <a:cxn ang="0">
                  <a:pos x="csX1" y="csY1"/>
                </a:cxn>
                <a:cxn ang="0">
                  <a:pos x="csX2" y="csY2"/>
                </a:cxn>
                <a:cxn ang="0">
                  <a:pos x="csX3" y="csY3"/>
                </a:cxn>
                <a:cxn ang="0">
                  <a:pos x="csX4" y="csY4"/>
                </a:cxn>
              </a:cxnLst>
              <a:rect l="l" t="t" r="r" b="b"/>
              <a:pathLst>
                <a:path w="405432" h="407693">
                  <a:moveTo>
                    <a:pt x="0" y="0"/>
                  </a:moveTo>
                  <a:lnTo>
                    <a:pt x="167195" y="0"/>
                  </a:lnTo>
                  <a:lnTo>
                    <a:pt x="405433" y="407694"/>
                  </a:lnTo>
                  <a:lnTo>
                    <a:pt x="242423" y="407694"/>
                  </a:lnTo>
                  <a:lnTo>
                    <a:pt x="0" y="0"/>
                  </a:lnTo>
                  <a:close/>
                </a:path>
              </a:pathLst>
            </a:custGeom>
            <a:gradFill>
              <a:gsLst>
                <a:gs pos="3000">
                  <a:srgbClr val="F1F2F2"/>
                </a:gs>
                <a:gs pos="76000">
                  <a:srgbClr val="BBCDD6"/>
                </a:gs>
                <a:gs pos="41000">
                  <a:srgbClr val="DBE3E6"/>
                </a:gs>
                <a:gs pos="100000">
                  <a:srgbClr val="86A9BA"/>
                </a:gs>
              </a:gsLst>
              <a:lin ang="1799937" scaled="1"/>
            </a:gradFill>
            <a:ln w="31750" cap="flat">
              <a:solidFill>
                <a:schemeClr val="tx1"/>
              </a:solidFill>
              <a:prstDash val="solid"/>
              <a:miter/>
            </a:ln>
          </p:spPr>
          <p:txBody>
            <a:bodyPr/>
            <a:lstStyle/>
            <a:p>
              <a:endParaRPr lang="en-US"/>
            </a:p>
          </p:txBody>
        </p:sp>
      </p:grpSp>
      <p:grpSp>
        <p:nvGrpSpPr>
          <p:cNvPr id="33" name="Group 32" descr="All are connected: emotion, situation, awareness, behavior and thought.">
            <a:extLst>
              <a:ext uri="{FF2B5EF4-FFF2-40B4-BE49-F238E27FC236}">
                <a16:creationId xmlns:a16="http://schemas.microsoft.com/office/drawing/2014/main" id="{4EDD5813-076D-2227-97A5-D7E184EC276C}"/>
              </a:ext>
            </a:extLst>
          </p:cNvPr>
          <p:cNvGrpSpPr/>
          <p:nvPr/>
        </p:nvGrpSpPr>
        <p:grpSpPr>
          <a:xfrm>
            <a:off x="6840904" y="1912215"/>
            <a:ext cx="4079470" cy="3892271"/>
            <a:chOff x="6452996" y="3652718"/>
            <a:chExt cx="573595" cy="547274"/>
          </a:xfrm>
          <a:effectLst>
            <a:outerShdw blurRad="50800" dist="38100" dir="2700000" sx="104000" sy="104000" algn="tl" rotWithShape="0">
              <a:prstClr val="black">
                <a:alpha val="25000"/>
              </a:prstClr>
            </a:outerShdw>
          </a:effectLst>
        </p:grpSpPr>
        <p:sp>
          <p:nvSpPr>
            <p:cNvPr id="25" name="Freeform 24">
              <a:extLst>
                <a:ext uri="{FF2B5EF4-FFF2-40B4-BE49-F238E27FC236}">
                  <a16:creationId xmlns:a16="http://schemas.microsoft.com/office/drawing/2014/main" id="{4798F816-5E67-240E-01FC-6A0EFBF94745}"/>
                </a:ext>
              </a:extLst>
            </p:cNvPr>
            <p:cNvSpPr/>
            <p:nvPr/>
          </p:nvSpPr>
          <p:spPr>
            <a:xfrm>
              <a:off x="6452996" y="3793916"/>
              <a:ext cx="499110" cy="406075"/>
            </a:xfrm>
            <a:custGeom>
              <a:avLst/>
              <a:gdLst>
                <a:gd name="csX0" fmla="*/ 0 w 499110"/>
                <a:gd name="csY0" fmla="*/ 105321 h 406075"/>
                <a:gd name="csX1" fmla="*/ 35242 w 499110"/>
                <a:gd name="csY1" fmla="*/ 0 h 406075"/>
                <a:gd name="csX2" fmla="*/ 499110 w 499110"/>
                <a:gd name="csY2" fmla="*/ 334499 h 406075"/>
                <a:gd name="csX3" fmla="*/ 407575 w 499110"/>
                <a:gd name="csY3" fmla="*/ 406076 h 406075"/>
                <a:gd name="csX4" fmla="*/ 0 w 499110"/>
                <a:gd name="csY4" fmla="*/ 105321 h 406075"/>
              </a:gdLst>
              <a:ahLst/>
              <a:cxnLst>
                <a:cxn ang="0">
                  <a:pos x="csX0" y="csY0"/>
                </a:cxn>
                <a:cxn ang="0">
                  <a:pos x="csX1" y="csY1"/>
                </a:cxn>
                <a:cxn ang="0">
                  <a:pos x="csX2" y="csY2"/>
                </a:cxn>
                <a:cxn ang="0">
                  <a:pos x="csX3" y="csY3"/>
                </a:cxn>
                <a:cxn ang="0">
                  <a:pos x="csX4" y="csY4"/>
                </a:cxn>
              </a:cxnLst>
              <a:rect l="l" t="t" r="r" b="b"/>
              <a:pathLst>
                <a:path w="499110" h="406075">
                  <a:moveTo>
                    <a:pt x="0" y="105321"/>
                  </a:moveTo>
                  <a:lnTo>
                    <a:pt x="35242" y="0"/>
                  </a:lnTo>
                  <a:lnTo>
                    <a:pt x="499110" y="334499"/>
                  </a:lnTo>
                  <a:lnTo>
                    <a:pt x="407575" y="406076"/>
                  </a:lnTo>
                  <a:lnTo>
                    <a:pt x="0" y="105321"/>
                  </a:lnTo>
                  <a:close/>
                </a:path>
              </a:pathLst>
            </a:custGeom>
            <a:solidFill>
              <a:srgbClr val="1D2E5C"/>
            </a:solidFill>
            <a:ln w="28575" cap="flat">
              <a:solidFill>
                <a:schemeClr val="tx1"/>
              </a:solidFill>
              <a:prstDash val="solid"/>
              <a:miter/>
            </a:ln>
          </p:spPr>
          <p:txBody>
            <a:bodyPr/>
            <a:lstStyle/>
            <a:p>
              <a:endParaRPr lang="en-US"/>
            </a:p>
          </p:txBody>
        </p:sp>
        <p:sp>
          <p:nvSpPr>
            <p:cNvPr id="26" name="Freeform 25">
              <a:extLst>
                <a:ext uri="{FF2B5EF4-FFF2-40B4-BE49-F238E27FC236}">
                  <a16:creationId xmlns:a16="http://schemas.microsoft.com/office/drawing/2014/main" id="{4EDBCB80-834A-9AD1-5ACD-AB09870996E2}"/>
                </a:ext>
              </a:extLst>
            </p:cNvPr>
            <p:cNvSpPr/>
            <p:nvPr/>
          </p:nvSpPr>
          <p:spPr>
            <a:xfrm>
              <a:off x="6528339" y="3793916"/>
              <a:ext cx="498252" cy="400752"/>
            </a:xfrm>
            <a:custGeom>
              <a:avLst/>
              <a:gdLst>
                <a:gd name="csX0" fmla="*/ 498253 w 498252"/>
                <a:gd name="csY0" fmla="*/ 94960 h 400752"/>
                <a:gd name="csX1" fmla="*/ 461772 w 498252"/>
                <a:gd name="csY1" fmla="*/ 0 h 400752"/>
                <a:gd name="csX2" fmla="*/ 0 w 498252"/>
                <a:gd name="csY2" fmla="*/ 332218 h 400752"/>
                <a:gd name="csX3" fmla="*/ 86487 w 498252"/>
                <a:gd name="csY3" fmla="*/ 400753 h 400752"/>
                <a:gd name="csX4" fmla="*/ 498253 w 498252"/>
                <a:gd name="csY4" fmla="*/ 94960 h 400752"/>
              </a:gdLst>
              <a:ahLst/>
              <a:cxnLst>
                <a:cxn ang="0">
                  <a:pos x="csX0" y="csY0"/>
                </a:cxn>
                <a:cxn ang="0">
                  <a:pos x="csX1" y="csY1"/>
                </a:cxn>
                <a:cxn ang="0">
                  <a:pos x="csX2" y="csY2"/>
                </a:cxn>
                <a:cxn ang="0">
                  <a:pos x="csX3" y="csY3"/>
                </a:cxn>
                <a:cxn ang="0">
                  <a:pos x="csX4" y="csY4"/>
                </a:cxn>
              </a:cxnLst>
              <a:rect l="l" t="t" r="r" b="b"/>
              <a:pathLst>
                <a:path w="498252" h="400752">
                  <a:moveTo>
                    <a:pt x="498253" y="94960"/>
                  </a:moveTo>
                  <a:lnTo>
                    <a:pt x="461772" y="0"/>
                  </a:lnTo>
                  <a:lnTo>
                    <a:pt x="0" y="332218"/>
                  </a:lnTo>
                  <a:lnTo>
                    <a:pt x="86487" y="400753"/>
                  </a:lnTo>
                  <a:lnTo>
                    <a:pt x="498253" y="94960"/>
                  </a:lnTo>
                  <a:close/>
                </a:path>
              </a:pathLst>
            </a:custGeom>
            <a:gradFill>
              <a:gsLst>
                <a:gs pos="68000">
                  <a:srgbClr val="0582C0"/>
                </a:gs>
                <a:gs pos="100000">
                  <a:srgbClr val="03567B"/>
                </a:gs>
              </a:gsLst>
              <a:lin ang="0" scaled="1"/>
            </a:gradFill>
            <a:ln w="28575" cap="flat">
              <a:solidFill>
                <a:schemeClr val="tx1"/>
              </a:solidFill>
              <a:prstDash val="solid"/>
              <a:miter/>
            </a:ln>
          </p:spPr>
          <p:txBody>
            <a:bodyPr/>
            <a:lstStyle/>
            <a:p>
              <a:endParaRPr lang="en-US"/>
            </a:p>
          </p:txBody>
        </p:sp>
        <p:sp>
          <p:nvSpPr>
            <p:cNvPr id="27" name="Freeform 26">
              <a:extLst>
                <a:ext uri="{FF2B5EF4-FFF2-40B4-BE49-F238E27FC236}">
                  <a16:creationId xmlns:a16="http://schemas.microsoft.com/office/drawing/2014/main" id="{1A5B9E01-84D6-4A8C-95BF-16782F4A79CB}"/>
                </a:ext>
              </a:extLst>
            </p:cNvPr>
            <p:cNvSpPr/>
            <p:nvPr/>
          </p:nvSpPr>
          <p:spPr>
            <a:xfrm>
              <a:off x="6682168" y="3652855"/>
              <a:ext cx="269938" cy="547137"/>
            </a:xfrm>
            <a:custGeom>
              <a:avLst/>
              <a:gdLst>
                <a:gd name="csX0" fmla="*/ 178403 w 269938"/>
                <a:gd name="csY0" fmla="*/ 547138 h 547137"/>
                <a:gd name="csX1" fmla="*/ 269939 w 269938"/>
                <a:gd name="csY1" fmla="*/ 475561 h 547137"/>
                <a:gd name="csX2" fmla="*/ 113157 w 269938"/>
                <a:gd name="csY2" fmla="*/ 0 h 547137"/>
                <a:gd name="csX3" fmla="*/ 0 w 269938"/>
                <a:gd name="csY3" fmla="*/ 0 h 547137"/>
                <a:gd name="csX4" fmla="*/ 178403 w 269938"/>
                <a:gd name="csY4" fmla="*/ 547138 h 547137"/>
              </a:gdLst>
              <a:ahLst/>
              <a:cxnLst>
                <a:cxn ang="0">
                  <a:pos x="csX0" y="csY0"/>
                </a:cxn>
                <a:cxn ang="0">
                  <a:pos x="csX1" y="csY1"/>
                </a:cxn>
                <a:cxn ang="0">
                  <a:pos x="csX2" y="csY2"/>
                </a:cxn>
                <a:cxn ang="0">
                  <a:pos x="csX3" y="csY3"/>
                </a:cxn>
                <a:cxn ang="0">
                  <a:pos x="csX4" y="csY4"/>
                </a:cxn>
              </a:cxnLst>
              <a:rect l="l" t="t" r="r" b="b"/>
              <a:pathLst>
                <a:path w="269938" h="547137">
                  <a:moveTo>
                    <a:pt x="178403" y="547138"/>
                  </a:moveTo>
                  <a:lnTo>
                    <a:pt x="269939" y="475561"/>
                  </a:lnTo>
                  <a:lnTo>
                    <a:pt x="113157" y="0"/>
                  </a:lnTo>
                  <a:lnTo>
                    <a:pt x="0" y="0"/>
                  </a:lnTo>
                  <a:lnTo>
                    <a:pt x="178403" y="547138"/>
                  </a:lnTo>
                  <a:close/>
                </a:path>
              </a:pathLst>
            </a:custGeom>
            <a:gradFill>
              <a:gsLst>
                <a:gs pos="53000">
                  <a:srgbClr val="224081"/>
                </a:gs>
                <a:gs pos="100000">
                  <a:srgbClr val="243C7A"/>
                </a:gs>
              </a:gsLst>
              <a:lin ang="18000033" scaled="1"/>
            </a:gradFill>
            <a:ln w="28575" cap="flat">
              <a:solidFill>
                <a:schemeClr val="tx1"/>
              </a:solidFill>
              <a:prstDash val="solid"/>
              <a:miter/>
            </a:ln>
          </p:spPr>
          <p:txBody>
            <a:bodyPr/>
            <a:lstStyle/>
            <a:p>
              <a:endParaRPr lang="en-US"/>
            </a:p>
          </p:txBody>
        </p:sp>
        <p:sp>
          <p:nvSpPr>
            <p:cNvPr id="28" name="Freeform 27">
              <a:extLst>
                <a:ext uri="{FF2B5EF4-FFF2-40B4-BE49-F238E27FC236}">
                  <a16:creationId xmlns:a16="http://schemas.microsoft.com/office/drawing/2014/main" id="{BB5A86E9-C8ED-2805-8CB7-291D474CC3E1}"/>
                </a:ext>
              </a:extLst>
            </p:cNvPr>
            <p:cNvSpPr/>
            <p:nvPr/>
          </p:nvSpPr>
          <p:spPr>
            <a:xfrm>
              <a:off x="6452996" y="3793916"/>
              <a:ext cx="573595" cy="105321"/>
            </a:xfrm>
            <a:custGeom>
              <a:avLst/>
              <a:gdLst>
                <a:gd name="csX0" fmla="*/ 35242 w 573595"/>
                <a:gd name="csY0" fmla="*/ 0 h 105321"/>
                <a:gd name="csX1" fmla="*/ 537115 w 573595"/>
                <a:gd name="csY1" fmla="*/ 0 h 105321"/>
                <a:gd name="csX2" fmla="*/ 573596 w 573595"/>
                <a:gd name="csY2" fmla="*/ 94960 h 105321"/>
                <a:gd name="csX3" fmla="*/ 0 w 573595"/>
                <a:gd name="csY3" fmla="*/ 105321 h 105321"/>
                <a:gd name="csX4" fmla="*/ 35242 w 573595"/>
                <a:gd name="csY4" fmla="*/ 0 h 105321"/>
              </a:gdLst>
              <a:ahLst/>
              <a:cxnLst>
                <a:cxn ang="0">
                  <a:pos x="csX0" y="csY0"/>
                </a:cxn>
                <a:cxn ang="0">
                  <a:pos x="csX1" y="csY1"/>
                </a:cxn>
                <a:cxn ang="0">
                  <a:pos x="csX2" y="csY2"/>
                </a:cxn>
                <a:cxn ang="0">
                  <a:pos x="csX3" y="csY3"/>
                </a:cxn>
                <a:cxn ang="0">
                  <a:pos x="csX4" y="csY4"/>
                </a:cxn>
              </a:cxnLst>
              <a:rect l="l" t="t" r="r" b="b"/>
              <a:pathLst>
                <a:path w="573595" h="105321">
                  <a:moveTo>
                    <a:pt x="35242" y="0"/>
                  </a:moveTo>
                  <a:lnTo>
                    <a:pt x="537115" y="0"/>
                  </a:lnTo>
                  <a:lnTo>
                    <a:pt x="573596" y="94960"/>
                  </a:lnTo>
                  <a:lnTo>
                    <a:pt x="0" y="105321"/>
                  </a:lnTo>
                  <a:lnTo>
                    <a:pt x="35242" y="0"/>
                  </a:lnTo>
                  <a:close/>
                </a:path>
              </a:pathLst>
            </a:custGeom>
            <a:gradFill>
              <a:gsLst>
                <a:gs pos="0">
                  <a:srgbClr val="01597F"/>
                </a:gs>
                <a:gs pos="83000">
                  <a:srgbClr val="3AA9E0"/>
                </a:gs>
              </a:gsLst>
              <a:lin ang="0" scaled="1"/>
            </a:gradFill>
            <a:ln w="28575" cap="flat">
              <a:solidFill>
                <a:schemeClr val="tx1"/>
              </a:solidFill>
              <a:prstDash val="solid"/>
              <a:miter/>
            </a:ln>
          </p:spPr>
          <p:txBody>
            <a:bodyPr/>
            <a:lstStyle/>
            <a:p>
              <a:endParaRPr lang="en-US"/>
            </a:p>
          </p:txBody>
        </p:sp>
        <p:sp>
          <p:nvSpPr>
            <p:cNvPr id="29" name="Freeform 28">
              <a:extLst>
                <a:ext uri="{FF2B5EF4-FFF2-40B4-BE49-F238E27FC236}">
                  <a16:creationId xmlns:a16="http://schemas.microsoft.com/office/drawing/2014/main" id="{9F7E0443-9988-3430-0613-4B83B1A71A94}"/>
                </a:ext>
              </a:extLst>
            </p:cNvPr>
            <p:cNvSpPr/>
            <p:nvPr/>
          </p:nvSpPr>
          <p:spPr>
            <a:xfrm>
              <a:off x="6528339" y="3652718"/>
              <a:ext cx="266985" cy="541951"/>
            </a:xfrm>
            <a:custGeom>
              <a:avLst/>
              <a:gdLst>
                <a:gd name="csX0" fmla="*/ 266986 w 266985"/>
                <a:gd name="csY0" fmla="*/ 136 h 541951"/>
                <a:gd name="csX1" fmla="*/ 153829 w 266985"/>
                <a:gd name="csY1" fmla="*/ 136 h 541951"/>
                <a:gd name="csX2" fmla="*/ 0 w 266985"/>
                <a:gd name="csY2" fmla="*/ 473416 h 541951"/>
                <a:gd name="csX3" fmla="*/ 86487 w 266985"/>
                <a:gd name="csY3" fmla="*/ 541951 h 541951"/>
                <a:gd name="csX4" fmla="*/ 266986 w 266985"/>
                <a:gd name="csY4" fmla="*/ 136 h 541951"/>
              </a:gdLst>
              <a:ahLst/>
              <a:cxnLst>
                <a:cxn ang="0">
                  <a:pos x="csX0" y="csY0"/>
                </a:cxn>
                <a:cxn ang="0">
                  <a:pos x="csX1" y="csY1"/>
                </a:cxn>
                <a:cxn ang="0">
                  <a:pos x="csX2" y="csY2"/>
                </a:cxn>
                <a:cxn ang="0">
                  <a:pos x="csX3" y="csY3"/>
                </a:cxn>
                <a:cxn ang="0">
                  <a:pos x="csX4" y="csY4"/>
                </a:cxn>
              </a:cxnLst>
              <a:rect l="l" t="t" r="r" b="b"/>
              <a:pathLst>
                <a:path w="266985" h="541951">
                  <a:moveTo>
                    <a:pt x="266986" y="136"/>
                  </a:moveTo>
                  <a:lnTo>
                    <a:pt x="153829" y="136"/>
                  </a:lnTo>
                  <a:lnTo>
                    <a:pt x="0" y="473416"/>
                  </a:lnTo>
                  <a:lnTo>
                    <a:pt x="86487" y="541951"/>
                  </a:lnTo>
                  <a:cubicBezTo>
                    <a:pt x="86487" y="541951"/>
                    <a:pt x="266986" y="-9940"/>
                    <a:pt x="266986" y="136"/>
                  </a:cubicBezTo>
                  <a:close/>
                </a:path>
              </a:pathLst>
            </a:custGeom>
            <a:gradFill>
              <a:gsLst>
                <a:gs pos="13000">
                  <a:srgbClr val="004F77"/>
                </a:gs>
                <a:gs pos="20000">
                  <a:srgbClr val="0D5E89"/>
                </a:gs>
                <a:gs pos="45000">
                  <a:srgbClr val="368DC2"/>
                </a:gs>
                <a:gs pos="57000">
                  <a:srgbClr val="47A0D9"/>
                </a:gs>
                <a:gs pos="61000">
                  <a:srgbClr val="43A6DD"/>
                </a:gs>
                <a:gs pos="81000">
                  <a:srgbClr val="35BBED"/>
                </a:gs>
                <a:gs pos="94000">
                  <a:srgbClr val="31C4F3"/>
                </a:gs>
              </a:gsLst>
              <a:lin ang="18000125" scaled="1"/>
            </a:gradFill>
            <a:ln w="28575" cap="flat">
              <a:solidFill>
                <a:schemeClr val="tx1"/>
              </a:solidFill>
              <a:prstDash val="solid"/>
              <a:miter/>
            </a:ln>
          </p:spPr>
          <p:txBody>
            <a:bodyPr/>
            <a:lstStyle/>
            <a:p>
              <a:endParaRPr lang="en-US"/>
            </a:p>
          </p:txBody>
        </p:sp>
        <p:sp>
          <p:nvSpPr>
            <p:cNvPr id="30" name="Freeform 29">
              <a:extLst>
                <a:ext uri="{FF2B5EF4-FFF2-40B4-BE49-F238E27FC236}">
                  <a16:creationId xmlns:a16="http://schemas.microsoft.com/office/drawing/2014/main" id="{07A9B039-16D7-6656-C9D7-A21951CADAAC}"/>
                </a:ext>
              </a:extLst>
            </p:cNvPr>
            <p:cNvSpPr/>
            <p:nvPr/>
          </p:nvSpPr>
          <p:spPr>
            <a:xfrm>
              <a:off x="6452996" y="3793916"/>
              <a:ext cx="499110" cy="406075"/>
            </a:xfrm>
            <a:custGeom>
              <a:avLst/>
              <a:gdLst>
                <a:gd name="csX0" fmla="*/ 0 w 499110"/>
                <a:gd name="csY0" fmla="*/ 105321 h 406075"/>
                <a:gd name="csX1" fmla="*/ 35242 w 499110"/>
                <a:gd name="csY1" fmla="*/ 0 h 406075"/>
                <a:gd name="csX2" fmla="*/ 499110 w 499110"/>
                <a:gd name="csY2" fmla="*/ 334499 h 406075"/>
                <a:gd name="csX3" fmla="*/ 407575 w 499110"/>
                <a:gd name="csY3" fmla="*/ 406076 h 406075"/>
                <a:gd name="csX4" fmla="*/ 0 w 499110"/>
                <a:gd name="csY4" fmla="*/ 105321 h 406075"/>
              </a:gdLst>
              <a:ahLst/>
              <a:cxnLst>
                <a:cxn ang="0">
                  <a:pos x="csX0" y="csY0"/>
                </a:cxn>
                <a:cxn ang="0">
                  <a:pos x="csX1" y="csY1"/>
                </a:cxn>
                <a:cxn ang="0">
                  <a:pos x="csX2" y="csY2"/>
                </a:cxn>
                <a:cxn ang="0">
                  <a:pos x="csX3" y="csY3"/>
                </a:cxn>
                <a:cxn ang="0">
                  <a:pos x="csX4" y="csY4"/>
                </a:cxn>
              </a:cxnLst>
              <a:rect l="l" t="t" r="r" b="b"/>
              <a:pathLst>
                <a:path w="499110" h="406075">
                  <a:moveTo>
                    <a:pt x="0" y="105321"/>
                  </a:moveTo>
                  <a:lnTo>
                    <a:pt x="35242" y="0"/>
                  </a:lnTo>
                  <a:lnTo>
                    <a:pt x="499110" y="334499"/>
                  </a:lnTo>
                  <a:lnTo>
                    <a:pt x="407575" y="406076"/>
                  </a:lnTo>
                  <a:lnTo>
                    <a:pt x="0" y="105321"/>
                  </a:lnTo>
                  <a:close/>
                </a:path>
              </a:pathLst>
            </a:custGeom>
            <a:gradFill>
              <a:gsLst>
                <a:gs pos="0">
                  <a:srgbClr val="1E488D"/>
                </a:gs>
                <a:gs pos="72000">
                  <a:srgbClr val="1D2E5C"/>
                </a:gs>
              </a:gsLst>
              <a:lin ang="0" scaled="1"/>
            </a:gradFill>
            <a:ln w="28575" cap="flat">
              <a:solidFill>
                <a:schemeClr val="tx1"/>
              </a:solidFill>
              <a:prstDash val="solid"/>
              <a:miter/>
            </a:ln>
          </p:spPr>
          <p:txBody>
            <a:bodyPr/>
            <a:lstStyle/>
            <a:p>
              <a:endParaRPr lang="en-US"/>
            </a:p>
          </p:txBody>
        </p:sp>
        <p:sp>
          <p:nvSpPr>
            <p:cNvPr id="31" name="Freeform 30">
              <a:extLst>
                <a:ext uri="{FF2B5EF4-FFF2-40B4-BE49-F238E27FC236}">
                  <a16:creationId xmlns:a16="http://schemas.microsoft.com/office/drawing/2014/main" id="{37C004DE-AE8F-0651-FC91-9C892C550EE7}"/>
                </a:ext>
              </a:extLst>
            </p:cNvPr>
            <p:cNvSpPr/>
            <p:nvPr/>
          </p:nvSpPr>
          <p:spPr>
            <a:xfrm>
              <a:off x="6528339" y="3946575"/>
              <a:ext cx="282987" cy="248094"/>
            </a:xfrm>
            <a:custGeom>
              <a:avLst/>
              <a:gdLst>
                <a:gd name="csX0" fmla="*/ 0 w 282987"/>
                <a:gd name="csY0" fmla="*/ 179559 h 248094"/>
                <a:gd name="csX1" fmla="*/ 86487 w 282987"/>
                <a:gd name="csY1" fmla="*/ 248094 h 248094"/>
                <a:gd name="csX2" fmla="*/ 282988 w 282987"/>
                <a:gd name="csY2" fmla="*/ 102184 h 248094"/>
                <a:gd name="csX3" fmla="*/ 249650 w 282987"/>
                <a:gd name="csY3" fmla="*/ 0 h 248094"/>
                <a:gd name="csX4" fmla="*/ 0 w 282987"/>
                <a:gd name="csY4" fmla="*/ 179559 h 248094"/>
              </a:gdLst>
              <a:ahLst/>
              <a:cxnLst>
                <a:cxn ang="0">
                  <a:pos x="csX0" y="csY0"/>
                </a:cxn>
                <a:cxn ang="0">
                  <a:pos x="csX1" y="csY1"/>
                </a:cxn>
                <a:cxn ang="0">
                  <a:pos x="csX2" y="csY2"/>
                </a:cxn>
                <a:cxn ang="0">
                  <a:pos x="csX3" y="csY3"/>
                </a:cxn>
                <a:cxn ang="0">
                  <a:pos x="csX4" y="csY4"/>
                </a:cxn>
              </a:cxnLst>
              <a:rect l="l" t="t" r="r" b="b"/>
              <a:pathLst>
                <a:path w="282987" h="248094">
                  <a:moveTo>
                    <a:pt x="0" y="179559"/>
                  </a:moveTo>
                  <a:lnTo>
                    <a:pt x="86487" y="248094"/>
                  </a:lnTo>
                  <a:lnTo>
                    <a:pt x="282988" y="102184"/>
                  </a:lnTo>
                  <a:lnTo>
                    <a:pt x="249650" y="0"/>
                  </a:lnTo>
                  <a:lnTo>
                    <a:pt x="0" y="179559"/>
                  </a:lnTo>
                  <a:close/>
                </a:path>
              </a:pathLst>
            </a:custGeom>
            <a:solidFill>
              <a:srgbClr val="0582C0"/>
            </a:solidFill>
            <a:ln w="28575" cap="flat">
              <a:solidFill>
                <a:schemeClr val="tx1"/>
              </a:solidFill>
              <a:prstDash val="solid"/>
              <a:miter/>
            </a:ln>
          </p:spPr>
          <p:txBody>
            <a:bodyPr/>
            <a:lstStyle/>
            <a:p>
              <a:endParaRPr lang="en-US"/>
            </a:p>
          </p:txBody>
        </p:sp>
        <p:sp>
          <p:nvSpPr>
            <p:cNvPr id="32" name="Freeform 31">
              <a:extLst>
                <a:ext uri="{FF2B5EF4-FFF2-40B4-BE49-F238E27FC236}">
                  <a16:creationId xmlns:a16="http://schemas.microsoft.com/office/drawing/2014/main" id="{52B7C5CE-BC45-86D8-A7F2-61B1ACB7C5CC}"/>
                </a:ext>
              </a:extLst>
            </p:cNvPr>
            <p:cNvSpPr/>
            <p:nvPr/>
          </p:nvSpPr>
          <p:spPr>
            <a:xfrm>
              <a:off x="6760749" y="3891633"/>
              <a:ext cx="191357" cy="308359"/>
            </a:xfrm>
            <a:custGeom>
              <a:avLst/>
              <a:gdLst>
                <a:gd name="csX0" fmla="*/ 113348 w 191357"/>
                <a:gd name="csY0" fmla="*/ 0 h 308359"/>
                <a:gd name="csX1" fmla="*/ 0 w 191357"/>
                <a:gd name="csY1" fmla="*/ 2091 h 308359"/>
                <a:gd name="csX2" fmla="*/ 17240 w 191357"/>
                <a:gd name="csY2" fmla="*/ 54942 h 308359"/>
                <a:gd name="csX3" fmla="*/ 50578 w 191357"/>
                <a:gd name="csY3" fmla="*/ 157126 h 308359"/>
                <a:gd name="csX4" fmla="*/ 99822 w 191357"/>
                <a:gd name="csY4" fmla="*/ 308359 h 308359"/>
                <a:gd name="csX5" fmla="*/ 191357 w 191357"/>
                <a:gd name="csY5" fmla="*/ 236783 h 308359"/>
                <a:gd name="csX6" fmla="*/ 142589 w 191357"/>
                <a:gd name="csY6" fmla="*/ 88782 h 308359"/>
                <a:gd name="csX7" fmla="*/ 113348 w 191357"/>
                <a:gd name="csY7" fmla="*/ 0 h 3083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357" h="308359">
                  <a:moveTo>
                    <a:pt x="113348" y="0"/>
                  </a:moveTo>
                  <a:lnTo>
                    <a:pt x="0" y="2091"/>
                  </a:lnTo>
                  <a:lnTo>
                    <a:pt x="17240" y="54942"/>
                  </a:lnTo>
                  <a:lnTo>
                    <a:pt x="50578" y="157126"/>
                  </a:lnTo>
                  <a:lnTo>
                    <a:pt x="99822" y="308359"/>
                  </a:lnTo>
                  <a:lnTo>
                    <a:pt x="191357" y="236783"/>
                  </a:lnTo>
                  <a:lnTo>
                    <a:pt x="142589" y="88782"/>
                  </a:lnTo>
                  <a:lnTo>
                    <a:pt x="113348" y="0"/>
                  </a:lnTo>
                  <a:close/>
                </a:path>
              </a:pathLst>
            </a:custGeom>
            <a:solidFill>
              <a:srgbClr val="233E7E"/>
            </a:solidFill>
            <a:ln w="28575" cap="flat">
              <a:solidFill>
                <a:schemeClr val="tx1"/>
              </a:solidFill>
              <a:prstDash val="solid"/>
              <a:miter/>
            </a:ln>
          </p:spPr>
          <p:txBody>
            <a:bodyPr/>
            <a:lstStyle/>
            <a:p>
              <a:endParaRPr lang="en-US"/>
            </a:p>
          </p:txBody>
        </p:sp>
      </p:grpSp>
      <p:sp>
        <p:nvSpPr>
          <p:cNvPr id="10" name="TextBox 9">
            <a:extLst>
              <a:ext uri="{FF2B5EF4-FFF2-40B4-BE49-F238E27FC236}">
                <a16:creationId xmlns:a16="http://schemas.microsoft.com/office/drawing/2014/main" id="{A5AD1F88-F354-0836-C74B-1EF44E5B3B17}"/>
              </a:ext>
              <a:ext uri="{C183D7F6-B498-43B3-948B-1728B52AA6E4}">
                <adec:decorative xmlns:adec="http://schemas.microsoft.com/office/drawing/2017/decorative" val="1"/>
              </a:ext>
            </a:extLst>
          </p:cNvPr>
          <p:cNvSpPr txBox="1"/>
          <p:nvPr/>
        </p:nvSpPr>
        <p:spPr>
          <a:xfrm rot="17382081">
            <a:off x="7687160" y="2627674"/>
            <a:ext cx="1760849" cy="430887"/>
          </a:xfrm>
          <a:prstGeom prst="rect">
            <a:avLst/>
          </a:prstGeom>
          <a:noFill/>
          <a:ln>
            <a:noFill/>
          </a:ln>
        </p:spPr>
        <p:txBody>
          <a:bodyPr wrap="square" rtlCol="0">
            <a:spAutoFit/>
          </a:bodyPr>
          <a:lstStyle/>
          <a:p>
            <a:r>
              <a:rPr lang="en-US" sz="2200" b="1" dirty="0">
                <a:ln w="12700">
                  <a:solidFill>
                    <a:srgbClr val="002F4E"/>
                  </a:solidFill>
                </a:ln>
                <a:latin typeface="Segoe UI Black" panose="020B0A02040204020203" pitchFamily="34" charset="0"/>
                <a:ea typeface="Segoe UI Black" panose="020B0A02040204020203" pitchFamily="34" charset="0"/>
                <a:cs typeface="Segoe UI" panose="020B0502040204020203" pitchFamily="34" charset="0"/>
              </a:rPr>
              <a:t>SITUATION</a:t>
            </a:r>
          </a:p>
        </p:txBody>
      </p:sp>
      <p:sp>
        <p:nvSpPr>
          <p:cNvPr id="11" name="TextBox 10">
            <a:extLst>
              <a:ext uri="{FF2B5EF4-FFF2-40B4-BE49-F238E27FC236}">
                <a16:creationId xmlns:a16="http://schemas.microsoft.com/office/drawing/2014/main" id="{3A70264F-49D8-8FF6-6672-4EB0B32B225A}"/>
              </a:ext>
              <a:ext uri="{C183D7F6-B498-43B3-948B-1728B52AA6E4}">
                <adec:decorative xmlns:adec="http://schemas.microsoft.com/office/drawing/2017/decorative" val="1"/>
              </a:ext>
            </a:extLst>
          </p:cNvPr>
          <p:cNvSpPr txBox="1"/>
          <p:nvPr/>
        </p:nvSpPr>
        <p:spPr>
          <a:xfrm>
            <a:off x="8812287" y="3059004"/>
            <a:ext cx="1943598" cy="430887"/>
          </a:xfrm>
          <a:prstGeom prst="rect">
            <a:avLst/>
          </a:prstGeom>
          <a:noFill/>
          <a:ln>
            <a:noFill/>
          </a:ln>
        </p:spPr>
        <p:txBody>
          <a:bodyPr wrap="square" rtlCol="0">
            <a:spAutoFit/>
          </a:bodyPr>
          <a:lstStyle/>
          <a:p>
            <a:r>
              <a:rPr lang="en-US" sz="2200" b="1" dirty="0">
                <a:ln w="12700">
                  <a:solidFill>
                    <a:srgbClr val="002F4E"/>
                  </a:solidFill>
                </a:ln>
                <a:latin typeface="Segoe UI Black" panose="020B0A02040204020203" pitchFamily="34" charset="0"/>
                <a:ea typeface="Segoe UI Black" panose="020B0A02040204020203" pitchFamily="34" charset="0"/>
                <a:cs typeface="Segoe UI" panose="020B0502040204020203" pitchFamily="34" charset="0"/>
              </a:rPr>
              <a:t>AWARENESS</a:t>
            </a:r>
          </a:p>
        </p:txBody>
      </p:sp>
      <p:sp>
        <p:nvSpPr>
          <p:cNvPr id="12" name="TextBox 11">
            <a:extLst>
              <a:ext uri="{FF2B5EF4-FFF2-40B4-BE49-F238E27FC236}">
                <a16:creationId xmlns:a16="http://schemas.microsoft.com/office/drawing/2014/main" id="{958FDD39-A954-4B7C-6DFB-699C15126E98}"/>
              </a:ext>
              <a:ext uri="{C183D7F6-B498-43B3-948B-1728B52AA6E4}">
                <adec:decorative xmlns:adec="http://schemas.microsoft.com/office/drawing/2017/decorative" val="1"/>
              </a:ext>
            </a:extLst>
          </p:cNvPr>
          <p:cNvSpPr txBox="1"/>
          <p:nvPr/>
        </p:nvSpPr>
        <p:spPr>
          <a:xfrm rot="4275799">
            <a:off x="8905977" y="4413443"/>
            <a:ext cx="1722809" cy="430887"/>
          </a:xfrm>
          <a:prstGeom prst="rect">
            <a:avLst/>
          </a:prstGeom>
          <a:noFill/>
          <a:ln>
            <a:noFill/>
          </a:ln>
        </p:spPr>
        <p:txBody>
          <a:bodyPr wrap="square" rtlCol="0">
            <a:spAutoFit/>
          </a:bodyPr>
          <a:lstStyle>
            <a:defPPr>
              <a:defRPr lang="en-US"/>
            </a:defPPr>
            <a:lvl1pPr>
              <a:defRPr sz="2200" b="1">
                <a:ln w="12700">
                  <a:solidFill>
                    <a:srgbClr val="002F4E"/>
                  </a:solidFill>
                </a:ln>
                <a:latin typeface="Segoe UI Black" panose="020B0A02040204020203" pitchFamily="34" charset="0"/>
                <a:ea typeface="Segoe UI Black" panose="020B0A02040204020203" pitchFamily="34" charset="0"/>
                <a:cs typeface="Segoe UI" panose="020B0502040204020203" pitchFamily="34" charset="0"/>
              </a:defRPr>
            </a:lvl1pPr>
          </a:lstStyle>
          <a:p>
            <a:r>
              <a:rPr lang="en-US" dirty="0"/>
              <a:t>BEHAVIOR</a:t>
            </a:r>
          </a:p>
        </p:txBody>
      </p:sp>
      <p:sp>
        <p:nvSpPr>
          <p:cNvPr id="13" name="TextBox 12">
            <a:extLst>
              <a:ext uri="{FF2B5EF4-FFF2-40B4-BE49-F238E27FC236}">
                <a16:creationId xmlns:a16="http://schemas.microsoft.com/office/drawing/2014/main" id="{F1CE4FF7-D788-B502-DD32-ED2B2C537C26}"/>
              </a:ext>
              <a:ext uri="{C183D7F6-B498-43B3-948B-1728B52AA6E4}">
                <adec:decorative xmlns:adec="http://schemas.microsoft.com/office/drawing/2017/decorative" val="1"/>
              </a:ext>
            </a:extLst>
          </p:cNvPr>
          <p:cNvSpPr txBox="1"/>
          <p:nvPr/>
        </p:nvSpPr>
        <p:spPr>
          <a:xfrm rot="19391402">
            <a:off x="7695045" y="4727915"/>
            <a:ext cx="1624460" cy="430887"/>
          </a:xfrm>
          <a:prstGeom prst="rect">
            <a:avLst/>
          </a:prstGeom>
          <a:noFill/>
          <a:ln>
            <a:noFill/>
          </a:ln>
        </p:spPr>
        <p:txBody>
          <a:bodyPr wrap="square" rtlCol="0">
            <a:spAutoFit/>
          </a:bodyPr>
          <a:lstStyle>
            <a:defPPr>
              <a:defRPr lang="en-US"/>
            </a:defPPr>
            <a:lvl1pPr>
              <a:defRPr sz="2200" b="1">
                <a:ln w="12700">
                  <a:solidFill>
                    <a:srgbClr val="002F4E"/>
                  </a:solidFill>
                </a:ln>
                <a:latin typeface="Segoe UI Black" panose="020B0A02040204020203" pitchFamily="34" charset="0"/>
                <a:ea typeface="Segoe UI Black" panose="020B0A02040204020203" pitchFamily="34" charset="0"/>
                <a:cs typeface="Segoe UI" panose="020B0502040204020203" pitchFamily="34" charset="0"/>
              </a:defRPr>
            </a:lvl1pPr>
          </a:lstStyle>
          <a:p>
            <a:r>
              <a:rPr lang="en-US" dirty="0"/>
              <a:t>THOUGHT</a:t>
            </a:r>
          </a:p>
        </p:txBody>
      </p:sp>
      <p:sp>
        <p:nvSpPr>
          <p:cNvPr id="14" name="TextBox 13">
            <a:extLst>
              <a:ext uri="{FF2B5EF4-FFF2-40B4-BE49-F238E27FC236}">
                <a16:creationId xmlns:a16="http://schemas.microsoft.com/office/drawing/2014/main" id="{B2EBF0EF-0DE0-CF7A-B23A-1CB072751723}"/>
              </a:ext>
              <a:ext uri="{C183D7F6-B498-43B3-948B-1728B52AA6E4}">
                <adec:decorative xmlns:adec="http://schemas.microsoft.com/office/drawing/2017/decorative" val="1"/>
              </a:ext>
            </a:extLst>
          </p:cNvPr>
          <p:cNvSpPr txBox="1"/>
          <p:nvPr/>
        </p:nvSpPr>
        <p:spPr>
          <a:xfrm rot="2160750">
            <a:off x="6958037" y="3716339"/>
            <a:ext cx="1706015" cy="430887"/>
          </a:xfrm>
          <a:prstGeom prst="rect">
            <a:avLst/>
          </a:prstGeom>
          <a:noFill/>
        </p:spPr>
        <p:txBody>
          <a:bodyPr wrap="square" rtlCol="0">
            <a:spAutoFit/>
          </a:bodyPr>
          <a:lstStyle/>
          <a:p>
            <a:r>
              <a:rPr lang="en-US" sz="2200" b="1" dirty="0">
                <a:ln w="12700">
                  <a:solidFill>
                    <a:srgbClr val="002F4E"/>
                  </a:solidFill>
                </a:ln>
                <a:latin typeface="Segoe UI Black" panose="020B0A02040204020203" pitchFamily="34" charset="0"/>
                <a:ea typeface="Segoe UI Black" panose="020B0A02040204020203" pitchFamily="34" charset="0"/>
                <a:cs typeface="Segoe UI" panose="020B0502040204020203" pitchFamily="34" charset="0"/>
              </a:rPr>
              <a:t>EMOTION</a:t>
            </a:r>
          </a:p>
        </p:txBody>
      </p:sp>
      <p:sp>
        <p:nvSpPr>
          <p:cNvPr id="24" name="TextBox 23">
            <a:extLst>
              <a:ext uri="{FF2B5EF4-FFF2-40B4-BE49-F238E27FC236}">
                <a16:creationId xmlns:a16="http://schemas.microsoft.com/office/drawing/2014/main" id="{8A9BAFD8-8CDB-0314-4E15-D5E09042544E}"/>
              </a:ext>
              <a:ext uri="{C183D7F6-B498-43B3-948B-1728B52AA6E4}">
                <adec:decorative xmlns:adec="http://schemas.microsoft.com/office/drawing/2017/decorative" val="1"/>
              </a:ext>
            </a:extLst>
          </p:cNvPr>
          <p:cNvSpPr txBox="1"/>
          <p:nvPr/>
        </p:nvSpPr>
        <p:spPr>
          <a:xfrm rot="18279538">
            <a:off x="1036619" y="3436963"/>
            <a:ext cx="2767723" cy="615553"/>
          </a:xfrm>
          <a:prstGeom prst="rect">
            <a:avLst/>
          </a:prstGeom>
          <a:noFill/>
          <a:ln>
            <a:noFill/>
          </a:ln>
        </p:spPr>
        <p:txBody>
          <a:bodyPr wrap="square" rtlCol="0">
            <a:spAutoFit/>
          </a:bodyPr>
          <a:lstStyle/>
          <a:p>
            <a:r>
              <a:rPr lang="en-US" sz="3400" b="1" dirty="0">
                <a:ln w="12700">
                  <a:solidFill>
                    <a:schemeClr val="tx1"/>
                  </a:solidFill>
                </a:ln>
                <a:solidFill>
                  <a:srgbClr val="002F4E"/>
                </a:solidFill>
                <a:latin typeface="Segoe UI Black" panose="020B0A02040204020203" pitchFamily="34" charset="0"/>
                <a:ea typeface="Segoe UI Black" panose="020B0A02040204020203" pitchFamily="34" charset="0"/>
                <a:cs typeface="Segoe UI" panose="020B0502040204020203" pitchFamily="34" charset="0"/>
              </a:rPr>
              <a:t>THOUGHTS</a:t>
            </a:r>
          </a:p>
        </p:txBody>
      </p:sp>
      <p:sp>
        <p:nvSpPr>
          <p:cNvPr id="34" name="TextBox 33">
            <a:extLst>
              <a:ext uri="{FF2B5EF4-FFF2-40B4-BE49-F238E27FC236}">
                <a16:creationId xmlns:a16="http://schemas.microsoft.com/office/drawing/2014/main" id="{CD241B04-A32D-D43D-E70B-665BCC1B3416}"/>
              </a:ext>
              <a:ext uri="{C183D7F6-B498-43B3-948B-1728B52AA6E4}">
                <adec:decorative xmlns:adec="http://schemas.microsoft.com/office/drawing/2017/decorative" val="1"/>
              </a:ext>
            </a:extLst>
          </p:cNvPr>
          <p:cNvSpPr txBox="1"/>
          <p:nvPr/>
        </p:nvSpPr>
        <p:spPr>
          <a:xfrm rot="3576887">
            <a:off x="3072278" y="3181531"/>
            <a:ext cx="2844101" cy="615553"/>
          </a:xfrm>
          <a:prstGeom prst="rect">
            <a:avLst/>
          </a:prstGeom>
          <a:noFill/>
          <a:ln>
            <a:noFill/>
          </a:ln>
        </p:spPr>
        <p:txBody>
          <a:bodyPr wrap="square" rtlCol="0">
            <a:spAutoFit/>
          </a:bodyPr>
          <a:lstStyle>
            <a:defPPr>
              <a:defRPr lang="en-US"/>
            </a:defPPr>
            <a:lvl1pPr>
              <a:defRPr sz="2200" b="1">
                <a:ln w="12700">
                  <a:solidFill>
                    <a:srgbClr val="002F4E"/>
                  </a:solidFill>
                </a:ln>
                <a:latin typeface="Segoe UI Black" panose="020B0A02040204020203" pitchFamily="34" charset="0"/>
                <a:ea typeface="Segoe UI Black" panose="020B0A02040204020203" pitchFamily="34" charset="0"/>
                <a:cs typeface="Segoe UI" panose="020B0502040204020203" pitchFamily="34" charset="0"/>
              </a:defRPr>
            </a:lvl1pPr>
          </a:lstStyle>
          <a:p>
            <a:r>
              <a:rPr lang="en-US" sz="3400" dirty="0">
                <a:ln w="19050">
                  <a:solidFill>
                    <a:schemeClr val="tx1"/>
                  </a:solidFill>
                </a:ln>
                <a:solidFill>
                  <a:srgbClr val="002F4E"/>
                </a:solidFill>
              </a:rPr>
              <a:t>BEHAVIORS</a:t>
            </a:r>
          </a:p>
        </p:txBody>
      </p:sp>
      <p:sp>
        <p:nvSpPr>
          <p:cNvPr id="35" name="TextBox 34">
            <a:extLst>
              <a:ext uri="{FF2B5EF4-FFF2-40B4-BE49-F238E27FC236}">
                <a16:creationId xmlns:a16="http://schemas.microsoft.com/office/drawing/2014/main" id="{A6B4410B-5403-0185-F018-4E99D81C3C43}"/>
              </a:ext>
              <a:ext uri="{C183D7F6-B498-43B3-948B-1728B52AA6E4}">
                <adec:decorative xmlns:adec="http://schemas.microsoft.com/office/drawing/2017/decorative" val="1"/>
              </a:ext>
            </a:extLst>
          </p:cNvPr>
          <p:cNvSpPr txBox="1"/>
          <p:nvPr/>
        </p:nvSpPr>
        <p:spPr>
          <a:xfrm>
            <a:off x="2395247" y="5026267"/>
            <a:ext cx="2605604" cy="615553"/>
          </a:xfrm>
          <a:prstGeom prst="rect">
            <a:avLst/>
          </a:prstGeom>
          <a:noFill/>
          <a:ln>
            <a:noFill/>
          </a:ln>
        </p:spPr>
        <p:txBody>
          <a:bodyPr wrap="square" rtlCol="0">
            <a:spAutoFit/>
          </a:bodyPr>
          <a:lstStyle/>
          <a:p>
            <a:r>
              <a:rPr lang="en-US" sz="3400" b="1" dirty="0">
                <a:ln w="12700">
                  <a:solidFill>
                    <a:schemeClr val="tx1"/>
                  </a:solidFill>
                </a:ln>
                <a:solidFill>
                  <a:srgbClr val="002F4E"/>
                </a:solidFill>
                <a:latin typeface="Segoe UI Black" panose="020B0A02040204020203" pitchFamily="34" charset="0"/>
                <a:ea typeface="Segoe UI Black" panose="020B0A02040204020203" pitchFamily="34" charset="0"/>
                <a:cs typeface="Segoe UI" panose="020B0502040204020203" pitchFamily="34" charset="0"/>
              </a:rPr>
              <a:t>EMOTIONS</a:t>
            </a:r>
          </a:p>
        </p:txBody>
      </p:sp>
      <p:sp>
        <p:nvSpPr>
          <p:cNvPr id="36" name="TextBox 35">
            <a:extLst>
              <a:ext uri="{FF2B5EF4-FFF2-40B4-BE49-F238E27FC236}">
                <a16:creationId xmlns:a16="http://schemas.microsoft.com/office/drawing/2014/main" id="{29C07989-6BF4-13E0-E119-92FF9B914B44}"/>
              </a:ext>
              <a:ext uri="{C183D7F6-B498-43B3-948B-1728B52AA6E4}">
                <adec:decorative xmlns:adec="http://schemas.microsoft.com/office/drawing/2017/decorative" val="1"/>
              </a:ext>
            </a:extLst>
          </p:cNvPr>
          <p:cNvSpPr txBox="1"/>
          <p:nvPr/>
        </p:nvSpPr>
        <p:spPr>
          <a:xfrm>
            <a:off x="2550730" y="4433427"/>
            <a:ext cx="1943598" cy="369332"/>
          </a:xfrm>
          <a:prstGeom prst="rect">
            <a:avLst/>
          </a:prstGeom>
          <a:noFill/>
          <a:ln>
            <a:noFill/>
          </a:ln>
        </p:spPr>
        <p:txBody>
          <a:bodyPr wrap="square" rtlCol="0">
            <a:spAutoFit/>
          </a:bodyPr>
          <a:lstStyle/>
          <a:p>
            <a:pPr algn="ctr"/>
            <a:r>
              <a:rPr lang="en-US" b="1">
                <a:ln w="12700">
                  <a:noFill/>
                </a:ln>
                <a:latin typeface="Segoe UI Semibold" panose="020B0702040204020203" pitchFamily="34" charset="0"/>
                <a:ea typeface="Segoe UI Black" panose="020B0A02040204020203" pitchFamily="34" charset="0"/>
                <a:cs typeface="Segoe UI Semibold" panose="020B0702040204020203" pitchFamily="34" charset="0"/>
              </a:rPr>
              <a:t>PERFORMANCE</a:t>
            </a:r>
          </a:p>
        </p:txBody>
      </p:sp>
      <p:sp>
        <p:nvSpPr>
          <p:cNvPr id="2" name="Footer Placeholder 1">
            <a:extLst>
              <a:ext uri="{FF2B5EF4-FFF2-40B4-BE49-F238E27FC236}">
                <a16:creationId xmlns:a16="http://schemas.microsoft.com/office/drawing/2014/main" id="{9B1D3563-ACD2-BDB7-8B9C-FF5CA788AF60}"/>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FD4E38F2-FFFE-27FE-2611-6918ACCEA5AC}"/>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pPr/>
              <a:t>8</a:t>
            </a:fld>
            <a:endParaRPr lang="en-US"/>
          </a:p>
        </p:txBody>
      </p:sp>
    </p:spTree>
    <p:extLst>
      <p:ext uri="{BB962C8B-B14F-4D97-AF65-F5344CB8AC3E}">
        <p14:creationId xmlns:p14="http://schemas.microsoft.com/office/powerpoint/2010/main" val="404509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D69D5-DC79-EAA5-C8F5-73E5C4592C7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BED6BD42-E906-C0A5-34AE-E34C007B11CB}"/>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293A"/>
                </a:solidFill>
                <a:effectLst/>
                <a:uLnTx/>
                <a:uFillTx/>
                <a:latin typeface="Segoe UI" panose="020B0502040204020203" pitchFamily="34" charset="0"/>
                <a:ea typeface="+mn-ea"/>
                <a:cs typeface="Segoe UI" panose="020B0502040204020203" pitchFamily="34" charset="0"/>
              </a:rPr>
              <a:t>Not All Thoughts Are Helpful</a:t>
            </a:r>
          </a:p>
        </p:txBody>
      </p:sp>
      <p:sp>
        <p:nvSpPr>
          <p:cNvPr id="4" name="Text Placeholder 6">
            <a:extLst>
              <a:ext uri="{FF2B5EF4-FFF2-40B4-BE49-F238E27FC236}">
                <a16:creationId xmlns:a16="http://schemas.microsoft.com/office/drawing/2014/main" id="{C5956900-9FC2-22FC-1A52-E6409B06A750}"/>
              </a:ext>
            </a:extLst>
          </p:cNvPr>
          <p:cNvSpPr>
            <a:spLocks noGrp="1"/>
          </p:cNvSpPr>
          <p:nvPr>
            <p:ph type="body" sz="quarter" idx="17"/>
          </p:nvPr>
        </p:nvSpPr>
        <p:spPr>
          <a:xfrm>
            <a:off x="2237225" y="640080"/>
            <a:ext cx="7600112" cy="704088"/>
          </a:xfrm>
        </p:spPr>
        <p:txBody>
          <a:bodyPr/>
          <a:lstStyle/>
          <a:p>
            <a:r>
              <a:rPr lang="en-US"/>
              <a:t>How have you seen a cognitive distortion or logical fallacy interfere with optimal performance in a real-life situation?</a:t>
            </a:r>
            <a:endParaRPr lang="en-US" sz="2000" i="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E0ABEE9-9F65-FD20-B8EF-C37C047F6B23}"/>
              </a:ext>
            </a:extLst>
          </p:cNvPr>
          <p:cNvSpPr txBox="1"/>
          <p:nvPr/>
        </p:nvSpPr>
        <p:spPr>
          <a:xfrm>
            <a:off x="622001" y="1613152"/>
            <a:ext cx="5210095"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9992A"/>
                </a:solidFill>
                <a:ea typeface="+mn-lt"/>
                <a:cs typeface="+mn-lt"/>
              </a:rPr>
              <a:t>Cognitive Distortions</a:t>
            </a:r>
            <a:r>
              <a:rPr lang="en-US">
                <a:solidFill>
                  <a:srgbClr val="C9992A"/>
                </a:solidFill>
                <a:ea typeface="+mn-lt"/>
                <a:cs typeface="+mn-lt"/>
              </a:rPr>
              <a:t> </a:t>
            </a:r>
            <a:r>
              <a:rPr lang="en-US">
                <a:ea typeface="+mn-lt"/>
                <a:cs typeface="+mn-lt"/>
              </a:rPr>
              <a:t>are inaccurate or irrational patterns of thinking that negatively affect how we perceive ourselves, others, and the world.</a:t>
            </a:r>
          </a:p>
          <a:p>
            <a:endParaRPr lang="en-US">
              <a:cs typeface="Segoe UI"/>
            </a:endParaRPr>
          </a:p>
          <a:p>
            <a:pPr marL="285750" indent="-285750">
              <a:buFont typeface="Arial"/>
              <a:buChar char="•"/>
            </a:pPr>
            <a:r>
              <a:rPr lang="en-US" b="1">
                <a:ea typeface="+mn-lt"/>
                <a:cs typeface="+mn-lt"/>
              </a:rPr>
              <a:t>Jumping to Conclusions – Mind Reading:</a:t>
            </a:r>
            <a:r>
              <a:rPr lang="en-US">
                <a:ea typeface="+mn-lt"/>
                <a:cs typeface="+mn-lt"/>
              </a:rPr>
              <a:t> Drawing conclusions about what another person is thinking or believes without hearing directly from them.</a:t>
            </a:r>
            <a:br>
              <a:rPr lang="en-US">
                <a:ea typeface="+mn-lt"/>
                <a:cs typeface="+mn-lt"/>
              </a:rPr>
            </a:br>
            <a:r>
              <a:rPr lang="en-US">
                <a:ea typeface="+mn-lt"/>
                <a:cs typeface="+mn-lt"/>
              </a:rPr>
              <a:t>E.g., "My chief believes I'm underperforming my potential."</a:t>
            </a:r>
          </a:p>
          <a:p>
            <a:pPr marL="285750" indent="-285750">
              <a:buFont typeface="Arial"/>
              <a:buChar char="•"/>
            </a:pPr>
            <a:r>
              <a:rPr lang="en-US" b="1">
                <a:ea typeface="+mn-lt"/>
                <a:cs typeface="+mn-lt"/>
              </a:rPr>
              <a:t>Emotional Reasoning:</a:t>
            </a:r>
            <a:r>
              <a:rPr lang="en-US">
                <a:ea typeface="+mn-lt"/>
                <a:cs typeface="+mn-lt"/>
              </a:rPr>
              <a:t> Assuming something is fact because you feel a certain way.</a:t>
            </a:r>
            <a:br>
              <a:rPr lang="en-US">
                <a:ea typeface="+mn-lt"/>
                <a:cs typeface="+mn-lt"/>
              </a:rPr>
            </a:br>
            <a:r>
              <a:rPr lang="en-US">
                <a:ea typeface="+mn-lt"/>
                <a:cs typeface="+mn-lt"/>
              </a:rPr>
              <a:t>E.g., "I feel nervous and embarrassed, so I must be messing up and making mistakes."</a:t>
            </a:r>
          </a:p>
          <a:p>
            <a:pPr marL="285750" indent="-285750">
              <a:buFont typeface="Arial"/>
              <a:buChar char="•"/>
            </a:pPr>
            <a:r>
              <a:rPr lang="en-US" b="1">
                <a:ea typeface="+mn-lt"/>
                <a:cs typeface="+mn-lt"/>
              </a:rPr>
              <a:t>Doom-Thinking:</a:t>
            </a:r>
            <a:r>
              <a:rPr lang="en-US">
                <a:ea typeface="+mn-lt"/>
                <a:cs typeface="+mn-lt"/>
              </a:rPr>
              <a:t> Believing the "worst-case scenario" is the most likely outcome. </a:t>
            </a:r>
          </a:p>
          <a:p>
            <a:pPr marL="285750" indent="-285750">
              <a:buFont typeface="Arial"/>
              <a:buChar char="•"/>
            </a:pPr>
            <a:r>
              <a:rPr lang="en-US" b="1">
                <a:ea typeface="+mn-lt"/>
                <a:cs typeface="+mn-lt"/>
              </a:rPr>
              <a:t>Labeling:</a:t>
            </a:r>
            <a:r>
              <a:rPr lang="en-US">
                <a:ea typeface="+mn-lt"/>
                <a:cs typeface="+mn-lt"/>
              </a:rPr>
              <a:t> Using one characteristic or behavior to define an entire person. </a:t>
            </a:r>
          </a:p>
          <a:p>
            <a:br>
              <a:rPr lang="en-US"/>
            </a:br>
            <a:endParaRPr lang="en-US">
              <a:cs typeface="Segoe UI"/>
            </a:endParaRPr>
          </a:p>
          <a:p>
            <a:endParaRPr lang="en-US">
              <a:cs typeface="Segoe UI"/>
            </a:endParaRPr>
          </a:p>
        </p:txBody>
      </p:sp>
      <p:sp>
        <p:nvSpPr>
          <p:cNvPr id="7" name="TextBox 6">
            <a:extLst>
              <a:ext uri="{FF2B5EF4-FFF2-40B4-BE49-F238E27FC236}">
                <a16:creationId xmlns:a16="http://schemas.microsoft.com/office/drawing/2014/main" id="{45A119EA-3E46-B51B-4A87-916847449F15}"/>
              </a:ext>
            </a:extLst>
          </p:cNvPr>
          <p:cNvSpPr txBox="1"/>
          <p:nvPr/>
        </p:nvSpPr>
        <p:spPr>
          <a:xfrm>
            <a:off x="6428910" y="1617561"/>
            <a:ext cx="52161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9992A"/>
                </a:solidFill>
                <a:ea typeface="+mn-lt"/>
                <a:cs typeface="+mn-lt"/>
              </a:rPr>
              <a:t>Logical Fallacies</a:t>
            </a:r>
            <a:r>
              <a:rPr lang="en-US">
                <a:ea typeface="+mn-lt"/>
                <a:cs typeface="+mn-lt"/>
              </a:rPr>
              <a:t> are flaws in reasoning or argument that lead to invalid conclusions.</a:t>
            </a:r>
          </a:p>
          <a:p>
            <a:endParaRPr lang="en-US">
              <a:ea typeface="+mn-lt"/>
              <a:cs typeface="+mn-lt"/>
            </a:endParaRPr>
          </a:p>
          <a:p>
            <a:pPr marL="285750" indent="-285750">
              <a:buFont typeface="Arial"/>
              <a:buChar char="•"/>
            </a:pPr>
            <a:r>
              <a:rPr lang="en-US" b="1">
                <a:ea typeface="+mn-lt"/>
                <a:cs typeface="+mn-lt"/>
              </a:rPr>
              <a:t>Anecdotal:</a:t>
            </a:r>
            <a:r>
              <a:rPr lang="en-US">
                <a:ea typeface="+mn-lt"/>
                <a:cs typeface="+mn-lt"/>
              </a:rPr>
              <a:t> Using personal experience or an isolated example instead of a valid argument, especially to dismiss statistics.</a:t>
            </a:r>
          </a:p>
          <a:p>
            <a:pPr marL="285750" indent="-285750">
              <a:buFont typeface="Arial"/>
              <a:buChar char="•"/>
            </a:pPr>
            <a:r>
              <a:rPr lang="en-US" b="1">
                <a:ea typeface="+mn-lt"/>
                <a:cs typeface="+mn-lt"/>
              </a:rPr>
              <a:t>Texas Sharpshooter:</a:t>
            </a:r>
            <a:r>
              <a:rPr lang="en-US">
                <a:ea typeface="+mn-lt"/>
                <a:cs typeface="+mn-lt"/>
              </a:rPr>
              <a:t> Cherry-picking data or evidence to fit an argument, or finding a pattern to fit a belief.</a:t>
            </a:r>
          </a:p>
          <a:p>
            <a:pPr marL="285750" indent="-285750">
              <a:buFont typeface="Arial"/>
              <a:buChar char="•"/>
            </a:pPr>
            <a:r>
              <a:rPr lang="en-US" b="1">
                <a:ea typeface="+mn-lt"/>
                <a:cs typeface="+mn-lt"/>
              </a:rPr>
              <a:t>Loaded Question:</a:t>
            </a:r>
            <a:r>
              <a:rPr lang="en-US">
                <a:ea typeface="+mn-lt"/>
                <a:cs typeface="+mn-lt"/>
              </a:rPr>
              <a:t> Asking a question that has an assumption built into it, so it can't be answered without appearing guilty.</a:t>
            </a:r>
          </a:p>
          <a:p>
            <a:pPr marL="285750" indent="-285750">
              <a:buFont typeface="Arial"/>
              <a:buChar char="•"/>
            </a:pPr>
            <a:r>
              <a:rPr lang="en-US" b="1">
                <a:ea typeface="+mn-lt"/>
                <a:cs typeface="+mn-lt"/>
              </a:rPr>
              <a:t>Bandwagon:</a:t>
            </a:r>
            <a:r>
              <a:rPr lang="en-US">
                <a:ea typeface="+mn-lt"/>
                <a:cs typeface="+mn-lt"/>
              </a:rPr>
              <a:t> Appealing to popularity or the fact that many people engage in or believe something as a way to validate its truth, value, or credibility.</a:t>
            </a:r>
          </a:p>
        </p:txBody>
      </p:sp>
      <p:sp>
        <p:nvSpPr>
          <p:cNvPr id="2" name="Footer Placeholder 1">
            <a:extLst>
              <a:ext uri="{FF2B5EF4-FFF2-40B4-BE49-F238E27FC236}">
                <a16:creationId xmlns:a16="http://schemas.microsoft.com/office/drawing/2014/main" id="{2CCD8574-6CBA-6150-C721-2003F5A80909}"/>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F45828CB-5311-2845-2FD8-975771B92F4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pPr/>
              <a:t>9</a:t>
            </a:fld>
            <a:endParaRPr lang="en-US"/>
          </a:p>
        </p:txBody>
      </p:sp>
    </p:spTree>
    <p:extLst>
      <p:ext uri="{BB962C8B-B14F-4D97-AF65-F5344CB8AC3E}">
        <p14:creationId xmlns:p14="http://schemas.microsoft.com/office/powerpoint/2010/main" val="1040715499"/>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8B11976C234D449A0C8FACF730CE71" ma:contentTypeVersion="38" ma:contentTypeDescription="Create a new document." ma:contentTypeScope="" ma:versionID="3a7679c233c2b2de5609bb5e9bfd45d1">
  <xsd:schema xmlns:xsd="http://www.w3.org/2001/XMLSchema" xmlns:xs="http://www.w3.org/2001/XMLSchema" xmlns:p="http://schemas.microsoft.com/office/2006/metadata/properties" xmlns:ns2="f5947f08-85db-4ee1-a9b9-13ee7128ed83" xmlns:ns3="febc2fcf-f21a-4f9e-9743-ec92e20456b4" targetNamespace="http://schemas.microsoft.com/office/2006/metadata/properties" ma:root="true" ma:fieldsID="19b445513f766f665eb6cc8fffbe2a5d" ns2:_="" ns3:_="">
    <xsd:import namespace="f5947f08-85db-4ee1-a9b9-13ee7128ed83"/>
    <xsd:import namespace="febc2fcf-f21a-4f9e-9743-ec92e20456b4"/>
    <xsd:element name="properties">
      <xsd:complexType>
        <xsd:sequence>
          <xsd:element name="documentManagement">
            <xsd:complexType>
              <xsd:all>
                <xsd:element ref="ns2:SharedWithUsers" minOccurs="0"/>
                <xsd:element ref="ns2:SharedWithDetail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47f08-85db-4ee1-a9b9-13ee7128ed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1" nillable="true" ma:displayName="Taxonomy Catch All Column" ma:description="" ma:hidden="true" ma:list="{5d8e531f-a643-4dc9-9881-807d2f2ad510}" ma:internalName="TaxCatchAll" ma:showField="CatchAllData" ma:web="f5947f08-85db-4ee1-a9b9-13ee7128ed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bc2fcf-f21a-4f9e-9743-ec92e20456b4" elementFormDefault="qualified">
    <xsd:import namespace="http://schemas.microsoft.com/office/2006/documentManagement/types"/>
    <xsd:import namespace="http://schemas.microsoft.com/office/infopath/2007/PartnerControls"/>
    <xsd:element name="MediaLengthInSeconds" ma:index="10" nillable="true" ma:displayName="Length (seconds)" ma:description=""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4fca95-fc27-4d9d-95fe-91d8ae13857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bc2fcf-f21a-4f9e-9743-ec92e20456b4">
      <Terms xmlns="http://schemas.microsoft.com/office/infopath/2007/PartnerControls"/>
    </lcf76f155ced4ddcb4097134ff3c332f>
    <TaxCatchAll xmlns="f5947f08-85db-4ee1-a9b9-13ee7128ed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C95E3C-6849-4671-829E-4AFEDBE8850F}">
  <ds:schemaRefs>
    <ds:schemaRef ds:uri="f5947f08-85db-4ee1-a9b9-13ee7128ed83"/>
    <ds:schemaRef ds:uri="febc2fcf-f21a-4f9e-9743-ec92e20456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F814E6-1121-4E27-986B-A017B79C7506}">
  <ds:schemaRefs>
    <ds:schemaRef ds:uri="http://schemas.microsoft.com/office/2006/metadata/properties"/>
    <ds:schemaRef ds:uri="f5947f08-85db-4ee1-a9b9-13ee7128ed83"/>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febc2fcf-f21a-4f9e-9743-ec92e20456b4"/>
    <ds:schemaRef ds:uri="http://purl.org/dc/elements/1.1/"/>
  </ds:schemaRefs>
</ds:datastoreItem>
</file>

<file path=customXml/itemProps3.xml><?xml version="1.0" encoding="utf-8"?>
<ds:datastoreItem xmlns:ds="http://schemas.openxmlformats.org/officeDocument/2006/customXml" ds:itemID="{6A848F4F-52EA-4F32-B39D-7B33B9C12D46}">
  <ds:schemaRefs>
    <ds:schemaRef ds:uri="http://schemas.microsoft.com/sharepoint/v3/contenttype/forms"/>
  </ds:schemaRefs>
</ds:datastoreItem>
</file>

<file path=docMetadata/LabelInfo.xml><?xml version="1.0" encoding="utf-8"?>
<clbl:labelList xmlns:clbl="http://schemas.microsoft.com/office/2020/mipLabelMetadata">
  <clbl:label id="{3de9faa6-9fe1-49b3-9a08-227a296b54a6}" enabled="1" method="Privileged" siteId="{66d73691-ea97-48b1-95d5-e94f0a46b878}" removed="0"/>
  <clbl:label id="{b27ac744-d744-4b94-baa9-948b89b4017a}" enabled="1" method="Standard" siteId="{e3333e00-c877-4b87-b6ad-45e942de1750}" removed="0"/>
</clbl:labelList>
</file>

<file path=docProps/app.xml><?xml version="1.0" encoding="utf-8"?>
<Properties xmlns="http://schemas.openxmlformats.org/officeDocument/2006/extended-properties" xmlns:vt="http://schemas.openxmlformats.org/officeDocument/2006/docPropsVTypes">
  <Template/>
  <TotalTime>31</TotalTime>
  <Words>3071</Words>
  <Application>Microsoft Office PowerPoint</Application>
  <PresentationFormat>Widescreen</PresentationFormat>
  <Paragraphs>316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Segoe UI</vt:lpstr>
      <vt:lpstr>Segoe UI Black</vt:lpstr>
      <vt:lpstr>Segoe UI Semibold</vt:lpstr>
      <vt:lpstr>Office Theme</vt:lpstr>
      <vt:lpstr>Welcome</vt:lpstr>
      <vt:lpstr>Introduction</vt:lpstr>
      <vt:lpstr>Learning Objective</vt:lpstr>
      <vt:lpstr>Flexible Thinking</vt:lpstr>
      <vt:lpstr>What Is Flexible Thinking?</vt:lpstr>
      <vt:lpstr>Flexible Thinking Activity</vt:lpstr>
      <vt:lpstr>Flexible Thinking Activity (continued)</vt:lpstr>
      <vt:lpstr>Self-Talk Model</vt:lpstr>
      <vt:lpstr>Not All Thoughts Are Helpful</vt:lpstr>
      <vt:lpstr>The Power of Neuroplasticity</vt:lpstr>
      <vt:lpstr>Retrain Your Brain for Optimism</vt:lpstr>
      <vt:lpstr>Call to Action</vt:lpstr>
      <vt:lpstr>References</vt:lpstr>
      <vt:lpstr>Warrior Toughness QR Code</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Thinking</dc:title>
  <dc:creator>Rios, Kristina M CTR (USA)</dc:creator>
  <cp:lastModifiedBy>Rios, Kristina M CTR (USA)</cp:lastModifiedBy>
  <cp:revision>5</cp:revision>
  <dcterms:created xsi:type="dcterms:W3CDTF">2024-12-04T17:45:42Z</dcterms:created>
  <dcterms:modified xsi:type="dcterms:W3CDTF">2026-05-27T18:36:14Z</dcterms:modified>
  <cp:category>Warrior Toughness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0x010100B48B11976C234D449A0C8FACF730CE71</vt:lpwstr>
  </property>
  <property fmtid="{D5CDD505-2E9C-101B-9397-08002B2CF9AE}" pid="3" name="MediaServiceImageTags">
    <vt:lpwstr/>
  </property>
</Properties>
</file>